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106"/>
  </p:notesMasterIdLst>
  <p:sldIdLst>
    <p:sldId id="908" r:id="rId2"/>
    <p:sldId id="960" r:id="rId3"/>
    <p:sldId id="919" r:id="rId4"/>
    <p:sldId id="937" r:id="rId5"/>
    <p:sldId id="990" r:id="rId6"/>
    <p:sldId id="991" r:id="rId7"/>
    <p:sldId id="993" r:id="rId8"/>
    <p:sldId id="992" r:id="rId9"/>
    <p:sldId id="998" r:id="rId10"/>
    <p:sldId id="999" r:id="rId11"/>
    <p:sldId id="995" r:id="rId12"/>
    <p:sldId id="994" r:id="rId13"/>
    <p:sldId id="997" r:id="rId14"/>
    <p:sldId id="1002" r:id="rId15"/>
    <p:sldId id="996" r:id="rId16"/>
    <p:sldId id="1000" r:id="rId17"/>
    <p:sldId id="1001" r:id="rId18"/>
    <p:sldId id="1003" r:id="rId19"/>
    <p:sldId id="1004" r:id="rId20"/>
    <p:sldId id="1006" r:id="rId21"/>
    <p:sldId id="1007" r:id="rId22"/>
    <p:sldId id="1005" r:id="rId23"/>
    <p:sldId id="1008" r:id="rId24"/>
    <p:sldId id="1009" r:id="rId25"/>
    <p:sldId id="1010" r:id="rId26"/>
    <p:sldId id="1011" r:id="rId27"/>
    <p:sldId id="1012" r:id="rId28"/>
    <p:sldId id="938" r:id="rId29"/>
    <p:sldId id="940" r:id="rId30"/>
    <p:sldId id="939" r:id="rId31"/>
    <p:sldId id="941" r:id="rId32"/>
    <p:sldId id="942" r:id="rId33"/>
    <p:sldId id="943" r:id="rId34"/>
    <p:sldId id="944" r:id="rId35"/>
    <p:sldId id="946" r:id="rId36"/>
    <p:sldId id="947" r:id="rId37"/>
    <p:sldId id="948" r:id="rId38"/>
    <p:sldId id="1013" r:id="rId39"/>
    <p:sldId id="949" r:id="rId40"/>
    <p:sldId id="950" r:id="rId41"/>
    <p:sldId id="1014" r:id="rId42"/>
    <p:sldId id="1015" r:id="rId43"/>
    <p:sldId id="1016" r:id="rId44"/>
    <p:sldId id="1017" r:id="rId45"/>
    <p:sldId id="1018" r:id="rId46"/>
    <p:sldId id="1019" r:id="rId47"/>
    <p:sldId id="1020" r:id="rId48"/>
    <p:sldId id="1021" r:id="rId49"/>
    <p:sldId id="1022" r:id="rId50"/>
    <p:sldId id="1023" r:id="rId51"/>
    <p:sldId id="1024" r:id="rId52"/>
    <p:sldId id="1025" r:id="rId53"/>
    <p:sldId id="1026" r:id="rId54"/>
    <p:sldId id="1027" r:id="rId55"/>
    <p:sldId id="1028" r:id="rId56"/>
    <p:sldId id="1029" r:id="rId57"/>
    <p:sldId id="1030" r:id="rId58"/>
    <p:sldId id="1031" r:id="rId59"/>
    <p:sldId id="1032" r:id="rId60"/>
    <p:sldId id="1033" r:id="rId61"/>
    <p:sldId id="1034" r:id="rId62"/>
    <p:sldId id="1035" r:id="rId63"/>
    <p:sldId id="1036" r:id="rId64"/>
    <p:sldId id="1037" r:id="rId65"/>
    <p:sldId id="1038" r:id="rId66"/>
    <p:sldId id="1039" r:id="rId67"/>
    <p:sldId id="1040" r:id="rId68"/>
    <p:sldId id="1041" r:id="rId69"/>
    <p:sldId id="945" r:id="rId70"/>
    <p:sldId id="952" r:id="rId71"/>
    <p:sldId id="1042" r:id="rId72"/>
    <p:sldId id="1043" r:id="rId73"/>
    <p:sldId id="1066" r:id="rId74"/>
    <p:sldId id="1044" r:id="rId75"/>
    <p:sldId id="1045" r:id="rId76"/>
    <p:sldId id="1046" r:id="rId77"/>
    <p:sldId id="951" r:id="rId78"/>
    <p:sldId id="1048" r:id="rId79"/>
    <p:sldId id="1049" r:id="rId80"/>
    <p:sldId id="1050" r:id="rId81"/>
    <p:sldId id="1052" r:id="rId82"/>
    <p:sldId id="1053" r:id="rId83"/>
    <p:sldId id="1054" r:id="rId84"/>
    <p:sldId id="1056" r:id="rId85"/>
    <p:sldId id="1057" r:id="rId86"/>
    <p:sldId id="953" r:id="rId87"/>
    <p:sldId id="954" r:id="rId88"/>
    <p:sldId id="955" r:id="rId89"/>
    <p:sldId id="956" r:id="rId90"/>
    <p:sldId id="957" r:id="rId91"/>
    <p:sldId id="958" r:id="rId92"/>
    <p:sldId id="959" r:id="rId93"/>
    <p:sldId id="1047" r:id="rId94"/>
    <p:sldId id="961" r:id="rId95"/>
    <p:sldId id="962" r:id="rId96"/>
    <p:sldId id="1058" r:id="rId97"/>
    <p:sldId id="1059" r:id="rId98"/>
    <p:sldId id="1061" r:id="rId99"/>
    <p:sldId id="1060" r:id="rId100"/>
    <p:sldId id="1062" r:id="rId101"/>
    <p:sldId id="1063" r:id="rId102"/>
    <p:sldId id="1064" r:id="rId103"/>
    <p:sldId id="1065" r:id="rId104"/>
    <p:sldId id="335" r:id="rId10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4">
          <p15:clr>
            <a:srgbClr val="A4A3A4"/>
          </p15:clr>
        </p15:guide>
        <p15:guide id="2" pos="29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银昭" initials="银昭" lastIdx="1" clrIdx="0"/>
  <p:cmAuthor id="2" name="qyq" initials="qyq"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B050"/>
    <a:srgbClr val="095200"/>
    <a:srgbClr val="055300"/>
    <a:srgbClr val="CC0000"/>
    <a:srgbClr val="0053A3"/>
    <a:srgbClr val="38A9C9"/>
    <a:srgbClr val="7FC7DB"/>
    <a:srgbClr val="FF505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83" autoAdjust="0"/>
    <p:restoredTop sz="90548" autoAdjust="0"/>
  </p:normalViewPr>
  <p:slideViewPr>
    <p:cSldViewPr snapToGrid="0">
      <p:cViewPr>
        <p:scale>
          <a:sx n="100" d="100"/>
          <a:sy n="100" d="100"/>
        </p:scale>
        <p:origin x="1171" y="-264"/>
      </p:cViewPr>
      <p:guideLst>
        <p:guide orient="horz" pos="2094"/>
        <p:guide pos="29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622B33-DE10-4AD6-9130-B2D73BD36A53}" type="datetimeFigureOut">
              <a:rPr lang="zh-CN" altLang="en-US" smtClean="0"/>
              <a:t>2022/12/08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538E9-EA56-4FDF-87E3-5883BD08B15C}" type="slidenum">
              <a:rPr lang="zh-CN" altLang="en-US" smtClean="0"/>
              <a:t>‹#›</a:t>
            </a:fld>
            <a:endParaRPr lang="zh-CN" altLang="en-US"/>
          </a:p>
        </p:txBody>
      </p:sp>
    </p:spTree>
    <p:extLst>
      <p:ext uri="{BB962C8B-B14F-4D97-AF65-F5344CB8AC3E}">
        <p14:creationId xmlns:p14="http://schemas.microsoft.com/office/powerpoint/2010/main" val="2893736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538E9-EA56-4FDF-87E3-5883BD08B1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843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48BB04-4013-44C0-97AC-102B10D6F57F}" type="slidenum">
              <a:rPr lang="zh-CN" altLang="en-US" smtClean="0"/>
              <a:t>103</a:t>
            </a:fld>
            <a:endParaRPr lang="zh-CN" altLang="en-US"/>
          </a:p>
        </p:txBody>
      </p:sp>
    </p:spTree>
    <p:extLst>
      <p:ext uri="{BB962C8B-B14F-4D97-AF65-F5344CB8AC3E}">
        <p14:creationId xmlns:p14="http://schemas.microsoft.com/office/powerpoint/2010/main" val="3004005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2" name="Rectangle 21"/>
          <p:cNvSpPr>
            <a:spLocks noChangeArrowheads="1"/>
          </p:cNvSpPr>
          <p:nvPr userDrawn="1"/>
        </p:nvSpPr>
        <p:spPr bwMode="auto">
          <a:xfrm>
            <a:off x="0" y="6585586"/>
            <a:ext cx="9144000" cy="272414"/>
          </a:xfrm>
          <a:prstGeom prst="rect">
            <a:avLst/>
          </a:prstGeom>
          <a:solidFill>
            <a:srgbClr val="0375BD"/>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latin typeface="Calibri" panose="020F0502020204030204" pitchFamily="34" charset="0"/>
              <a:ea typeface="宋体" panose="02010600030101010101" pitchFamily="2" charset="-122"/>
              <a:cs typeface="Calibri" panose="020F0502020204030204" pitchFamily="34" charset="0"/>
            </a:endParaRPr>
          </a:p>
        </p:txBody>
      </p:sp>
      <p:sp>
        <p:nvSpPr>
          <p:cNvPr id="13" name="Line 22"/>
          <p:cNvSpPr>
            <a:spLocks noChangeShapeType="1"/>
          </p:cNvSpPr>
          <p:nvPr userDrawn="1"/>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
        <p:nvSpPr>
          <p:cNvPr id="14" name="Text Box 27"/>
          <p:cNvSpPr txBox="1">
            <a:spLocks noChangeArrowheads="1"/>
          </p:cNvSpPr>
          <p:nvPr userDrawn="1"/>
        </p:nvSpPr>
        <p:spPr bwMode="white">
          <a:xfrm>
            <a:off x="6532099" y="6597134"/>
            <a:ext cx="2438400" cy="138430"/>
          </a:xfrm>
          <a:prstGeom prst="rect">
            <a:avLst/>
          </a:prstGeom>
          <a:noFill/>
          <a:ln>
            <a:noFill/>
          </a:ln>
        </p:spPr>
        <p:txBody>
          <a:bodyPr lIns="0" tIns="0" rIns="0" bIns="0">
            <a:spAutoFit/>
          </a:bodyP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50000"/>
              </a:spcBef>
              <a:spcAft>
                <a:spcPct val="0"/>
              </a:spcAft>
              <a:defRPr/>
            </a:pPr>
            <a:fld id="{1F874512-E113-4DCF-8621-751A3F994D1A}" type="datetime1">
              <a:rPr lang="nl-NL" altLang="zh-CN" sz="900" smtClean="0">
                <a:solidFill>
                  <a:schemeClr val="bg1"/>
                </a:solidFill>
                <a:latin typeface="Times New Roman" panose="02020603050405020304" charset="0"/>
                <a:ea typeface="宋体" panose="02010600030101010101" pitchFamily="2" charset="-122"/>
                <a:cs typeface="Times New Roman" panose="02020603050405020304" charset="0"/>
              </a:rPr>
              <a:t>8-12-2022</a:t>
            </a:fld>
            <a:endParaRPr lang="nl-NL" altLang="zh-CN" sz="900" dirty="0">
              <a:solidFill>
                <a:schemeClr val="bg1"/>
              </a:solidFill>
              <a:latin typeface="Times New Roman" panose="02020603050405020304" charset="0"/>
              <a:ea typeface="宋体" panose="02010600030101010101" pitchFamily="2" charset="-122"/>
              <a:cs typeface="Times New Roman" panose="02020603050405020304" charset="0"/>
            </a:endParaRPr>
          </a:p>
        </p:txBody>
      </p:sp>
      <p:sp>
        <p:nvSpPr>
          <p:cNvPr id="16" name="文本框 15"/>
          <p:cNvSpPr txBox="1"/>
          <p:nvPr userDrawn="1"/>
        </p:nvSpPr>
        <p:spPr>
          <a:xfrm>
            <a:off x="234949" y="6554125"/>
            <a:ext cx="2717222" cy="218440"/>
          </a:xfrm>
          <a:prstGeom prst="rect">
            <a:avLst/>
          </a:prstGeom>
          <a:noFill/>
        </p:spPr>
        <p:txBody>
          <a:bodyPr wrap="square" rtlCol="0">
            <a:spAutoFit/>
          </a:bodyPr>
          <a:lstStyle/>
          <a:p>
            <a:r>
              <a:rPr lang="en-US" altLang="zh-CN" sz="825" dirty="0">
                <a:solidFill>
                  <a:schemeClr val="bg1"/>
                </a:solidFill>
                <a:latin typeface="Calibri" panose="020F0502020204030204" pitchFamily="34" charset="0"/>
                <a:cs typeface="Calibri" panose="020F0502020204030204" pitchFamily="34" charset="0"/>
              </a:rPr>
              <a:t>Preparing for the future</a:t>
            </a:r>
            <a:endParaRPr lang="zh-CN" altLang="en-US" sz="825" dirty="0">
              <a:solidFill>
                <a:schemeClr val="bg1"/>
              </a:solidFill>
              <a:latin typeface="Calibri" panose="020F0502020204030204" pitchFamily="34" charset="0"/>
              <a:cs typeface="Calibri" panose="020F0502020204030204" pitchFamily="34" charset="0"/>
            </a:endParaRPr>
          </a:p>
        </p:txBody>
      </p:sp>
      <p:sp>
        <p:nvSpPr>
          <p:cNvPr id="17" name="矩形 16"/>
          <p:cNvSpPr/>
          <p:nvPr userDrawn="1"/>
        </p:nvSpPr>
        <p:spPr>
          <a:xfrm>
            <a:off x="2" y="-15241"/>
            <a:ext cx="142502" cy="894015"/>
          </a:xfrm>
          <a:prstGeom prst="rect">
            <a:avLst/>
          </a:prstGeom>
          <a:solidFill>
            <a:srgbClr val="00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3BB"/>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8" name="文本框 17"/>
          <p:cNvSpPr txBox="1"/>
          <p:nvPr userDrawn="1"/>
        </p:nvSpPr>
        <p:spPr>
          <a:xfrm>
            <a:off x="581703" y="6243078"/>
            <a:ext cx="608965" cy="321945"/>
          </a:xfrm>
          <a:prstGeom prst="rect">
            <a:avLst/>
          </a:prstGeom>
          <a:noFill/>
        </p:spPr>
        <p:txBody>
          <a:bodyPr wrap="none" rtlCol="0">
            <a:spAutoFit/>
          </a:bodyPr>
          <a:lstStyle/>
          <a:p>
            <a:r>
              <a:rPr kumimoji="1" lang="en-US" altLang="zh-CN" sz="1500" b="1" i="1" dirty="0">
                <a:solidFill>
                  <a:srgbClr val="0073BB"/>
                </a:solidFill>
                <a:latin typeface="Superclarendon" panose="02060605060000020003" pitchFamily="18" charset="0"/>
              </a:rPr>
              <a:t>DUT</a:t>
            </a:r>
            <a:endParaRPr kumimoji="1" lang="zh-CN" altLang="en-US" sz="1500" b="1" i="1" dirty="0">
              <a:solidFill>
                <a:srgbClr val="0073BB"/>
              </a:solidFill>
              <a:latin typeface="Superclarendon" panose="02060605060000020003" pitchFamily="18" charset="0"/>
            </a:endParaRPr>
          </a:p>
        </p:txBody>
      </p:sp>
      <p:pic>
        <p:nvPicPr>
          <p:cNvPr id="19" name="图片 18"/>
          <p:cNvPicPr>
            <a:picLocks noChangeAspect="1"/>
          </p:cNvPicPr>
          <p:nvPr userDrawn="1"/>
        </p:nvPicPr>
        <p:blipFill>
          <a:blip r:embed="rId2" cstate="print"/>
          <a:stretch>
            <a:fillRect/>
          </a:stretch>
        </p:blipFill>
        <p:spPr>
          <a:xfrm>
            <a:off x="330171" y="6176309"/>
            <a:ext cx="310422" cy="419644"/>
          </a:xfrm>
          <a:prstGeom prst="rect">
            <a:avLst/>
          </a:prstGeom>
        </p:spPr>
      </p:pic>
      <p:sp>
        <p:nvSpPr>
          <p:cNvPr id="20" name="Rectangle 17"/>
          <p:cNvSpPr>
            <a:spLocks noChangeArrowheads="1"/>
          </p:cNvSpPr>
          <p:nvPr userDrawn="1"/>
        </p:nvSpPr>
        <p:spPr bwMode="auto">
          <a:xfrm>
            <a:off x="8396453" y="6391814"/>
            <a:ext cx="539750" cy="251460"/>
          </a:xfrm>
          <a:prstGeom prst="rect">
            <a:avLst/>
          </a:prstGeom>
          <a:noFill/>
          <a:ln>
            <a:noFill/>
          </a:ln>
        </p:spPr>
        <p:txBody>
          <a:bodyPr lIns="0" tIns="0" rIns="0" bIns="0"/>
          <a:lstStyle>
            <a:lvl1pPr>
              <a:defRPr sz="2200">
                <a:solidFill>
                  <a:schemeClr val="tx1"/>
                </a:solidFill>
                <a:latin typeface="Tahoma" panose="020B0604030504040204" pitchFamily="34" charset="0"/>
              </a:defRPr>
            </a:lvl1pPr>
            <a:lvl2pPr marL="742950" indent="-285750">
              <a:defRPr sz="2200">
                <a:solidFill>
                  <a:schemeClr val="tx1"/>
                </a:solidFill>
                <a:latin typeface="Tahoma" panose="020B0604030504040204" pitchFamily="34" charset="0"/>
              </a:defRPr>
            </a:lvl2pPr>
            <a:lvl3pPr marL="1143000" indent="-228600">
              <a:defRPr sz="2200">
                <a:solidFill>
                  <a:schemeClr val="tx1"/>
                </a:solidFill>
                <a:latin typeface="Tahoma" panose="020B0604030504040204" pitchFamily="34" charset="0"/>
              </a:defRPr>
            </a:lvl3pPr>
            <a:lvl4pPr marL="1600200" indent="-228600">
              <a:defRPr sz="2200">
                <a:solidFill>
                  <a:schemeClr val="tx1"/>
                </a:solidFill>
                <a:latin typeface="Tahoma" panose="020B0604030504040204" pitchFamily="34" charset="0"/>
              </a:defRPr>
            </a:lvl4pPr>
            <a:lvl5pPr marL="2057400" indent="-228600">
              <a:defRPr sz="2200">
                <a:solidFill>
                  <a:schemeClr val="tx1"/>
                </a:solidFill>
                <a:latin typeface="Tahoma" panose="020B0604030504040204" pitchFamily="34" charset="0"/>
              </a:defRPr>
            </a:lvl5pPr>
            <a:lvl6pPr marL="2514600" indent="-228600" eaLnBrk="0" fontAlgn="base" hangingPunct="0">
              <a:spcBef>
                <a:spcPct val="0"/>
              </a:spcBef>
              <a:spcAft>
                <a:spcPct val="0"/>
              </a:spcAft>
              <a:defRPr sz="2200">
                <a:solidFill>
                  <a:schemeClr val="tx1"/>
                </a:solidFill>
                <a:latin typeface="Tahoma" panose="020B0604030504040204" pitchFamily="34" charset="0"/>
              </a:defRPr>
            </a:lvl6pPr>
            <a:lvl7pPr marL="2971800" indent="-228600" eaLnBrk="0" fontAlgn="base" hangingPunct="0">
              <a:spcBef>
                <a:spcPct val="0"/>
              </a:spcBef>
              <a:spcAft>
                <a:spcPct val="0"/>
              </a:spcAft>
              <a:defRPr sz="2200">
                <a:solidFill>
                  <a:schemeClr val="tx1"/>
                </a:solidFill>
                <a:latin typeface="Tahoma" panose="020B0604030504040204" pitchFamily="34" charset="0"/>
              </a:defRPr>
            </a:lvl7pPr>
            <a:lvl8pPr marL="3429000" indent="-228600" eaLnBrk="0" fontAlgn="base" hangingPunct="0">
              <a:spcBef>
                <a:spcPct val="0"/>
              </a:spcBef>
              <a:spcAft>
                <a:spcPct val="0"/>
              </a:spcAft>
              <a:defRPr sz="2200">
                <a:solidFill>
                  <a:schemeClr val="tx1"/>
                </a:solidFill>
                <a:latin typeface="Tahoma" panose="020B0604030504040204" pitchFamily="34" charset="0"/>
              </a:defRPr>
            </a:lvl8pPr>
            <a:lvl9pPr marL="3886200" indent="-228600" eaLnBrk="0" fontAlgn="base" hangingPunct="0">
              <a:spcBef>
                <a:spcPct val="0"/>
              </a:spcBef>
              <a:spcAft>
                <a:spcPct val="0"/>
              </a:spcAft>
              <a:defRPr sz="2200">
                <a:solidFill>
                  <a:schemeClr val="tx1"/>
                </a:solidFill>
                <a:latin typeface="Tahoma" panose="020B0604030504040204" pitchFamily="34" charset="0"/>
              </a:defRPr>
            </a:lvl9pPr>
          </a:lstStyle>
          <a:p>
            <a:pPr algn="r" fontAlgn="base">
              <a:spcBef>
                <a:spcPct val="0"/>
              </a:spcBef>
              <a:spcAft>
                <a:spcPct val="0"/>
              </a:spcAft>
              <a:defRPr/>
            </a:pPr>
            <a:fld id="{97F3D1B7-B272-47F2-B3C4-2405009DDBC3}" type="slidenum">
              <a:rPr lang="nl-NL" altLang="zh-CN" sz="825" smtClean="0">
                <a:solidFill>
                  <a:srgbClr val="045393"/>
                </a:solidFill>
                <a:ea typeface="宋体" panose="02010600030101010101" pitchFamily="2" charset="-122"/>
              </a:rPr>
              <a:t>‹#›</a:t>
            </a:fld>
            <a:endParaRPr lang="nl-NL" altLang="zh-CN" sz="825" dirty="0">
              <a:solidFill>
                <a:srgbClr val="045393"/>
              </a:solidFill>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sp>
        <p:nvSpPr>
          <p:cNvPr id="12" name="Rectangle 21"/>
          <p:cNvSpPr>
            <a:spLocks noChangeArrowheads="1"/>
          </p:cNvSpPr>
          <p:nvPr userDrawn="1"/>
        </p:nvSpPr>
        <p:spPr bwMode="auto">
          <a:xfrm>
            <a:off x="0" y="6585586"/>
            <a:ext cx="9144000" cy="272414"/>
          </a:xfrm>
          <a:prstGeom prst="rect">
            <a:avLst/>
          </a:prstGeom>
          <a:solidFill>
            <a:srgbClr val="0375BD"/>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latin typeface="Calibri" panose="020F0502020204030204" pitchFamily="34" charset="0"/>
              <a:ea typeface="宋体" panose="02010600030101010101" pitchFamily="2" charset="-122"/>
              <a:cs typeface="Calibri" panose="020F0502020204030204" pitchFamily="34" charset="0"/>
            </a:endParaRPr>
          </a:p>
        </p:txBody>
      </p:sp>
      <p:sp>
        <p:nvSpPr>
          <p:cNvPr id="13" name="Line 22"/>
          <p:cNvSpPr>
            <a:spLocks noChangeShapeType="1"/>
          </p:cNvSpPr>
          <p:nvPr userDrawn="1"/>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
        <p:nvSpPr>
          <p:cNvPr id="2" name="Rectangle 21"/>
          <p:cNvSpPr>
            <a:spLocks noChangeArrowheads="1"/>
          </p:cNvSpPr>
          <p:nvPr userDrawn="1"/>
        </p:nvSpPr>
        <p:spPr bwMode="auto">
          <a:xfrm>
            <a:off x="0" y="6586221"/>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latin typeface="Calibri" panose="020F0502020204030204" pitchFamily="34" charset="0"/>
              <a:ea typeface="宋体" panose="02010600030101010101" pitchFamily="2" charset="-122"/>
              <a:cs typeface="Calibri" panose="020F0502020204030204" pitchFamily="34" charset="0"/>
            </a:endParaRPr>
          </a:p>
        </p:txBody>
      </p:sp>
      <p:sp>
        <p:nvSpPr>
          <p:cNvPr id="3" name="Line 22"/>
          <p:cNvSpPr>
            <a:spLocks noChangeShapeType="1"/>
          </p:cNvSpPr>
          <p:nvPr userDrawn="1"/>
        </p:nvSpPr>
        <p:spPr bwMode="auto">
          <a:xfrm>
            <a:off x="0" y="6782435"/>
            <a:ext cx="9144000" cy="0"/>
          </a:xfrm>
          <a:prstGeom prst="line">
            <a:avLst/>
          </a:prstGeom>
          <a:solidFill>
            <a:srgbClr val="095200"/>
          </a:solidFill>
          <a:ln w="9525">
            <a:solidFill>
              <a:schemeClr val="bg1"/>
            </a:solidFill>
            <a:round/>
          </a:ln>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sp>
        <p:nvSpPr>
          <p:cNvPr id="13" name="Rectangle 21"/>
          <p:cNvSpPr>
            <a:spLocks noChangeArrowheads="1"/>
          </p:cNvSpPr>
          <p:nvPr userDrawn="1"/>
        </p:nvSpPr>
        <p:spPr bwMode="auto">
          <a:xfrm>
            <a:off x="0" y="6585586"/>
            <a:ext cx="9144000" cy="272414"/>
          </a:xfrm>
          <a:prstGeom prst="rect">
            <a:avLst/>
          </a:prstGeom>
          <a:solidFill>
            <a:srgbClr val="0375BD"/>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latin typeface="Calibri" panose="020F0502020204030204" pitchFamily="34" charset="0"/>
              <a:ea typeface="宋体" panose="02010600030101010101" pitchFamily="2" charset="-122"/>
              <a:cs typeface="Calibri" panose="020F0502020204030204" pitchFamily="34" charset="0"/>
            </a:endParaRPr>
          </a:p>
        </p:txBody>
      </p:sp>
      <p:sp>
        <p:nvSpPr>
          <p:cNvPr id="14" name="Line 22"/>
          <p:cNvSpPr>
            <a:spLocks noChangeShapeType="1"/>
          </p:cNvSpPr>
          <p:nvPr userDrawn="1"/>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
        <p:nvSpPr>
          <p:cNvPr id="15" name="Text Box 27"/>
          <p:cNvSpPr txBox="1">
            <a:spLocks noChangeArrowheads="1"/>
          </p:cNvSpPr>
          <p:nvPr userDrawn="1"/>
        </p:nvSpPr>
        <p:spPr bwMode="white">
          <a:xfrm>
            <a:off x="6532099" y="6597134"/>
            <a:ext cx="2438400" cy="138430"/>
          </a:xfrm>
          <a:prstGeom prst="rect">
            <a:avLst/>
          </a:prstGeom>
          <a:noFill/>
          <a:ln>
            <a:noFill/>
          </a:ln>
        </p:spPr>
        <p:txBody>
          <a:bodyPr lIns="0" tIns="0" rIns="0" bIns="0">
            <a:spAutoFit/>
          </a:bodyP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50000"/>
              </a:spcBef>
              <a:spcAft>
                <a:spcPct val="0"/>
              </a:spcAft>
              <a:defRPr/>
            </a:pPr>
            <a:fld id="{1F874512-E113-4DCF-8621-751A3F994D1A}" type="datetime1">
              <a:rPr lang="nl-NL" altLang="zh-CN" sz="900" smtClean="0">
                <a:solidFill>
                  <a:schemeClr val="bg1"/>
                </a:solidFill>
                <a:latin typeface="Times New Roman" panose="02020603050405020304" charset="0"/>
                <a:ea typeface="宋体" panose="02010600030101010101" pitchFamily="2" charset="-122"/>
                <a:cs typeface="Times New Roman" panose="02020603050405020304" charset="0"/>
              </a:rPr>
              <a:t>8-12-2022</a:t>
            </a:fld>
            <a:endParaRPr lang="nl-NL" altLang="zh-CN" sz="900" dirty="0">
              <a:solidFill>
                <a:schemeClr val="bg1"/>
              </a:solidFill>
              <a:latin typeface="Times New Roman" panose="02020603050405020304" charset="0"/>
              <a:ea typeface="宋体" panose="02010600030101010101" pitchFamily="2" charset="-122"/>
              <a:cs typeface="Times New Roman" panose="02020603050405020304" charset="0"/>
            </a:endParaRPr>
          </a:p>
        </p:txBody>
      </p:sp>
      <p:sp>
        <p:nvSpPr>
          <p:cNvPr id="16" name="文本框 15"/>
          <p:cNvSpPr txBox="1"/>
          <p:nvPr userDrawn="1"/>
        </p:nvSpPr>
        <p:spPr>
          <a:xfrm>
            <a:off x="234949" y="6554125"/>
            <a:ext cx="2717222" cy="218440"/>
          </a:xfrm>
          <a:prstGeom prst="rect">
            <a:avLst/>
          </a:prstGeom>
          <a:noFill/>
        </p:spPr>
        <p:txBody>
          <a:bodyPr wrap="square" rtlCol="0">
            <a:spAutoFit/>
          </a:bodyPr>
          <a:lstStyle/>
          <a:p>
            <a:r>
              <a:rPr lang="en-US" altLang="zh-CN" sz="825" dirty="0">
                <a:solidFill>
                  <a:schemeClr val="bg1"/>
                </a:solidFill>
                <a:latin typeface="Calibri" panose="020F0502020204030204" pitchFamily="34" charset="0"/>
                <a:cs typeface="Calibri" panose="020F0502020204030204" pitchFamily="34" charset="0"/>
              </a:rPr>
              <a:t>Preparing for the future</a:t>
            </a:r>
            <a:endParaRPr lang="zh-CN" altLang="en-US" sz="825" dirty="0">
              <a:solidFill>
                <a:schemeClr val="bg1"/>
              </a:solidFill>
              <a:latin typeface="Calibri" panose="020F0502020204030204" pitchFamily="34" charset="0"/>
              <a:cs typeface="Calibri" panose="020F0502020204030204" pitchFamily="34" charset="0"/>
            </a:endParaRPr>
          </a:p>
        </p:txBody>
      </p:sp>
      <p:sp>
        <p:nvSpPr>
          <p:cNvPr id="17" name="矩形 16"/>
          <p:cNvSpPr/>
          <p:nvPr userDrawn="1"/>
        </p:nvSpPr>
        <p:spPr>
          <a:xfrm>
            <a:off x="2" y="-15241"/>
            <a:ext cx="142502" cy="894015"/>
          </a:xfrm>
          <a:prstGeom prst="rect">
            <a:avLst/>
          </a:prstGeom>
          <a:solidFill>
            <a:srgbClr val="007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3BB"/>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8" name="文本框 17"/>
          <p:cNvSpPr txBox="1"/>
          <p:nvPr userDrawn="1"/>
        </p:nvSpPr>
        <p:spPr>
          <a:xfrm>
            <a:off x="581703" y="6243078"/>
            <a:ext cx="608965" cy="321945"/>
          </a:xfrm>
          <a:prstGeom prst="rect">
            <a:avLst/>
          </a:prstGeom>
          <a:noFill/>
        </p:spPr>
        <p:txBody>
          <a:bodyPr wrap="none" rtlCol="0">
            <a:spAutoFit/>
          </a:bodyPr>
          <a:lstStyle/>
          <a:p>
            <a:r>
              <a:rPr kumimoji="1" lang="en-US" altLang="zh-CN" sz="1500" b="1" i="1" dirty="0">
                <a:solidFill>
                  <a:srgbClr val="0073BB"/>
                </a:solidFill>
                <a:latin typeface="Superclarendon" panose="02060605060000020003" pitchFamily="18" charset="0"/>
              </a:rPr>
              <a:t>DUT</a:t>
            </a:r>
            <a:endParaRPr kumimoji="1" lang="zh-CN" altLang="en-US" sz="1500" b="1" i="1" dirty="0">
              <a:solidFill>
                <a:srgbClr val="0073BB"/>
              </a:solidFill>
              <a:latin typeface="Superclarendon" panose="02060605060000020003" pitchFamily="18" charset="0"/>
            </a:endParaRPr>
          </a:p>
        </p:txBody>
      </p:sp>
      <p:pic>
        <p:nvPicPr>
          <p:cNvPr id="19" name="图片 18"/>
          <p:cNvPicPr>
            <a:picLocks noChangeAspect="1"/>
          </p:cNvPicPr>
          <p:nvPr userDrawn="1"/>
        </p:nvPicPr>
        <p:blipFill>
          <a:blip r:embed="rId2" cstate="print"/>
          <a:stretch>
            <a:fillRect/>
          </a:stretch>
        </p:blipFill>
        <p:spPr>
          <a:xfrm>
            <a:off x="330171" y="6176309"/>
            <a:ext cx="310422" cy="419644"/>
          </a:xfrm>
          <a:prstGeom prst="rect">
            <a:avLst/>
          </a:prstGeom>
        </p:spPr>
      </p:pic>
      <p:sp>
        <p:nvSpPr>
          <p:cNvPr id="10" name="Rectangle 10"/>
          <p:cNvSpPr>
            <a:spLocks noGrp="1" noChangeArrowheads="1"/>
          </p:cNvSpPr>
          <p:nvPr>
            <p:ph type="title"/>
          </p:nvPr>
        </p:nvSpPr>
        <p:spPr bwMode="auto">
          <a:xfrm>
            <a:off x="234950" y="-138023"/>
            <a:ext cx="5141464" cy="730368"/>
          </a:xfrm>
          <a:prstGeom prst="rect">
            <a:avLst/>
          </a:prstGeom>
          <a:noFill/>
          <a:ln>
            <a:noFill/>
          </a:ln>
        </p:spPr>
        <p:txBody>
          <a:bodyPr/>
          <a:lstStyle>
            <a:lvl1pPr>
              <a:defRPr sz="3200">
                <a:solidFill>
                  <a:srgbClr val="0073BB"/>
                </a:solidFill>
              </a:defRPr>
            </a:lvl1pPr>
          </a:lstStyle>
          <a:p>
            <a:pPr lvl="0"/>
            <a:r>
              <a:rPr lang="nl-NL" dirty="0"/>
              <a:t>Click to edit Master title style</a:t>
            </a:r>
          </a:p>
        </p:txBody>
      </p:sp>
      <p:sp>
        <p:nvSpPr>
          <p:cNvPr id="11" name="Rectangle 11"/>
          <p:cNvSpPr>
            <a:spLocks noGrp="1" noChangeArrowheads="1"/>
          </p:cNvSpPr>
          <p:nvPr>
            <p:ph idx="1"/>
          </p:nvPr>
        </p:nvSpPr>
        <p:spPr bwMode="auto">
          <a:xfrm>
            <a:off x="925514" y="1356745"/>
            <a:ext cx="7648575" cy="4747721"/>
          </a:xfrm>
          <a:prstGeom prst="rect">
            <a:avLst/>
          </a:prstGeom>
          <a:noFill/>
          <a:ln>
            <a:noFill/>
          </a:ln>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nl-NL" noProof="0" dirty="0"/>
              <a:t>Click to edit Master text styles</a:t>
            </a:r>
          </a:p>
          <a:p>
            <a:pPr lvl="1"/>
            <a:r>
              <a:rPr lang="nl-NL" noProof="0" dirty="0"/>
              <a:t>Second level</a:t>
            </a:r>
          </a:p>
          <a:p>
            <a:pPr lvl="2"/>
            <a:r>
              <a:rPr lang="nl-NL" noProof="0" dirty="0"/>
              <a:t>Third level</a:t>
            </a:r>
          </a:p>
          <a:p>
            <a:pPr lvl="3"/>
            <a:r>
              <a:rPr lang="nl-NL" noProof="0" dirty="0"/>
              <a:t>Fourth level</a:t>
            </a:r>
          </a:p>
          <a:p>
            <a:pPr lvl="4"/>
            <a:r>
              <a:rPr lang="nl-NL" noProof="0" dirty="0"/>
              <a:t>Fifth level</a:t>
            </a:r>
          </a:p>
        </p:txBody>
      </p:sp>
      <p:sp>
        <p:nvSpPr>
          <p:cNvPr id="9" name="文本占位符 8"/>
          <p:cNvSpPr>
            <a:spLocks noGrp="1"/>
          </p:cNvSpPr>
          <p:nvPr>
            <p:ph type="body" sz="quarter" idx="10" hasCustomPrompt="1"/>
          </p:nvPr>
        </p:nvSpPr>
        <p:spPr>
          <a:xfrm>
            <a:off x="247892" y="614840"/>
            <a:ext cx="5046242" cy="404344"/>
          </a:xfrm>
        </p:spPr>
        <p:txBody>
          <a:bodyPr/>
          <a:lstStyle>
            <a:lvl5pPr marL="1834515" indent="0" algn="l">
              <a:buNone/>
              <a:defRPr sz="1600">
                <a:solidFill>
                  <a:schemeClr val="tx1">
                    <a:lumMod val="65000"/>
                    <a:lumOff val="35000"/>
                  </a:schemeClr>
                </a:solidFill>
              </a:defRPr>
            </a:lvl5pPr>
          </a:lstStyle>
          <a:p>
            <a:pPr lvl="4"/>
            <a:r>
              <a:rPr lang="en-US" altLang="zh-CN" dirty="0"/>
              <a:t>subtitle</a:t>
            </a:r>
            <a:endParaRPr lang="zh-CN" altLang="en-US" dirty="0"/>
          </a:p>
        </p:txBody>
      </p:sp>
      <p:sp>
        <p:nvSpPr>
          <p:cNvPr id="21" name="Rectangle 17"/>
          <p:cNvSpPr>
            <a:spLocks noChangeArrowheads="1"/>
          </p:cNvSpPr>
          <p:nvPr userDrawn="1"/>
        </p:nvSpPr>
        <p:spPr bwMode="auto">
          <a:xfrm>
            <a:off x="8396453" y="6391814"/>
            <a:ext cx="539750" cy="251460"/>
          </a:xfrm>
          <a:prstGeom prst="rect">
            <a:avLst/>
          </a:prstGeom>
          <a:noFill/>
          <a:ln>
            <a:noFill/>
          </a:ln>
        </p:spPr>
        <p:txBody>
          <a:bodyPr lIns="0" tIns="0" rIns="0" bIns="0"/>
          <a:lstStyle>
            <a:lvl1pPr>
              <a:defRPr sz="2200">
                <a:solidFill>
                  <a:schemeClr val="tx1"/>
                </a:solidFill>
                <a:latin typeface="Tahoma" panose="020B0604030504040204" pitchFamily="34" charset="0"/>
              </a:defRPr>
            </a:lvl1pPr>
            <a:lvl2pPr marL="742950" indent="-285750">
              <a:defRPr sz="2200">
                <a:solidFill>
                  <a:schemeClr val="tx1"/>
                </a:solidFill>
                <a:latin typeface="Tahoma" panose="020B0604030504040204" pitchFamily="34" charset="0"/>
              </a:defRPr>
            </a:lvl2pPr>
            <a:lvl3pPr marL="1143000" indent="-228600">
              <a:defRPr sz="2200">
                <a:solidFill>
                  <a:schemeClr val="tx1"/>
                </a:solidFill>
                <a:latin typeface="Tahoma" panose="020B0604030504040204" pitchFamily="34" charset="0"/>
              </a:defRPr>
            </a:lvl3pPr>
            <a:lvl4pPr marL="1600200" indent="-228600">
              <a:defRPr sz="2200">
                <a:solidFill>
                  <a:schemeClr val="tx1"/>
                </a:solidFill>
                <a:latin typeface="Tahoma" panose="020B0604030504040204" pitchFamily="34" charset="0"/>
              </a:defRPr>
            </a:lvl4pPr>
            <a:lvl5pPr marL="2057400" indent="-228600">
              <a:defRPr sz="2200">
                <a:solidFill>
                  <a:schemeClr val="tx1"/>
                </a:solidFill>
                <a:latin typeface="Tahoma" panose="020B0604030504040204" pitchFamily="34" charset="0"/>
              </a:defRPr>
            </a:lvl5pPr>
            <a:lvl6pPr marL="2514600" indent="-228600" eaLnBrk="0" fontAlgn="base" hangingPunct="0">
              <a:spcBef>
                <a:spcPct val="0"/>
              </a:spcBef>
              <a:spcAft>
                <a:spcPct val="0"/>
              </a:spcAft>
              <a:defRPr sz="2200">
                <a:solidFill>
                  <a:schemeClr val="tx1"/>
                </a:solidFill>
                <a:latin typeface="Tahoma" panose="020B0604030504040204" pitchFamily="34" charset="0"/>
              </a:defRPr>
            </a:lvl6pPr>
            <a:lvl7pPr marL="2971800" indent="-228600" eaLnBrk="0" fontAlgn="base" hangingPunct="0">
              <a:spcBef>
                <a:spcPct val="0"/>
              </a:spcBef>
              <a:spcAft>
                <a:spcPct val="0"/>
              </a:spcAft>
              <a:defRPr sz="2200">
                <a:solidFill>
                  <a:schemeClr val="tx1"/>
                </a:solidFill>
                <a:latin typeface="Tahoma" panose="020B0604030504040204" pitchFamily="34" charset="0"/>
              </a:defRPr>
            </a:lvl7pPr>
            <a:lvl8pPr marL="3429000" indent="-228600" eaLnBrk="0" fontAlgn="base" hangingPunct="0">
              <a:spcBef>
                <a:spcPct val="0"/>
              </a:spcBef>
              <a:spcAft>
                <a:spcPct val="0"/>
              </a:spcAft>
              <a:defRPr sz="2200">
                <a:solidFill>
                  <a:schemeClr val="tx1"/>
                </a:solidFill>
                <a:latin typeface="Tahoma" panose="020B0604030504040204" pitchFamily="34" charset="0"/>
              </a:defRPr>
            </a:lvl8pPr>
            <a:lvl9pPr marL="3886200" indent="-228600" eaLnBrk="0" fontAlgn="base" hangingPunct="0">
              <a:spcBef>
                <a:spcPct val="0"/>
              </a:spcBef>
              <a:spcAft>
                <a:spcPct val="0"/>
              </a:spcAft>
              <a:defRPr sz="2200">
                <a:solidFill>
                  <a:schemeClr val="tx1"/>
                </a:solidFill>
                <a:latin typeface="Tahoma" panose="020B0604030504040204" pitchFamily="34" charset="0"/>
              </a:defRPr>
            </a:lvl9pPr>
          </a:lstStyle>
          <a:p>
            <a:pPr algn="r" fontAlgn="base">
              <a:spcBef>
                <a:spcPct val="0"/>
              </a:spcBef>
              <a:spcAft>
                <a:spcPct val="0"/>
              </a:spcAft>
              <a:defRPr/>
            </a:pPr>
            <a:fld id="{97F3D1B7-B272-47F2-B3C4-2405009DDBC3}" type="slidenum">
              <a:rPr lang="nl-NL" altLang="zh-CN" sz="825" smtClean="0">
                <a:solidFill>
                  <a:srgbClr val="045393"/>
                </a:solidFill>
                <a:ea typeface="宋体" panose="02010600030101010101" pitchFamily="2" charset="-122"/>
              </a:rPr>
              <a:t>‹#›</a:t>
            </a:fld>
            <a:endParaRPr lang="nl-NL" altLang="zh-CN" sz="825" dirty="0">
              <a:solidFill>
                <a:srgbClr val="045393"/>
              </a:solidFill>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Rectangle 19"/>
          <p:cNvSpPr>
            <a:spLocks noChangeArrowheads="1"/>
          </p:cNvSpPr>
          <p:nvPr userDrawn="1"/>
        </p:nvSpPr>
        <p:spPr bwMode="auto">
          <a:xfrm>
            <a:off x="0" y="6585586"/>
            <a:ext cx="9144000" cy="272414"/>
          </a:xfrm>
          <a:prstGeom prst="rect">
            <a:avLst/>
          </a:prstGeom>
          <a:solidFill>
            <a:srgbClr val="095200"/>
          </a:solidFill>
          <a:ln>
            <a:noFill/>
          </a:ln>
        </p:spPr>
        <p:txBody>
          <a:bodyPr wrap="none" anchor="ctr"/>
          <a:lstStyle>
            <a:lvl1pPr eaLnBrk="0" hangingPunct="0">
              <a:defRPr sz="2200">
                <a:solidFill>
                  <a:schemeClr val="tx1"/>
                </a:solidFill>
                <a:latin typeface="Tahoma" panose="020B0604030504040204" pitchFamily="34" charset="0"/>
              </a:defRPr>
            </a:lvl1pPr>
            <a:lvl2pPr marL="742950" indent="-285750" eaLnBrk="0" hangingPunct="0">
              <a:defRPr sz="2200">
                <a:solidFill>
                  <a:schemeClr val="tx1"/>
                </a:solidFill>
                <a:latin typeface="Tahoma" panose="020B0604030504040204" pitchFamily="34" charset="0"/>
              </a:defRPr>
            </a:lvl2pPr>
            <a:lvl3pPr marL="1143000" indent="-228600" eaLnBrk="0" hangingPunct="0">
              <a:defRPr sz="2200">
                <a:solidFill>
                  <a:schemeClr val="tx1"/>
                </a:solidFill>
                <a:latin typeface="Tahoma" panose="020B0604030504040204" pitchFamily="34" charset="0"/>
              </a:defRPr>
            </a:lvl3pPr>
            <a:lvl4pPr marL="1600200" indent="-228600" eaLnBrk="0" hangingPunct="0">
              <a:defRPr sz="2200">
                <a:solidFill>
                  <a:schemeClr val="tx1"/>
                </a:solidFill>
                <a:latin typeface="Tahoma" panose="020B0604030504040204" pitchFamily="34" charset="0"/>
              </a:defRPr>
            </a:lvl4pPr>
            <a:lvl5pPr marL="2057400" indent="-228600" eaLnBrk="0" hangingPunct="0">
              <a:defRPr sz="2200">
                <a:solidFill>
                  <a:schemeClr val="tx1"/>
                </a:solidFill>
                <a:latin typeface="Tahoma" panose="020B0604030504040204" pitchFamily="34" charset="0"/>
              </a:defRPr>
            </a:lvl5pPr>
            <a:lvl6pPr marL="2514600" indent="-228600" algn="r" eaLnBrk="0" fontAlgn="base" hangingPunct="0">
              <a:spcBef>
                <a:spcPct val="0"/>
              </a:spcBef>
              <a:spcAft>
                <a:spcPct val="0"/>
              </a:spcAft>
              <a:defRPr sz="2200">
                <a:solidFill>
                  <a:schemeClr val="tx1"/>
                </a:solidFill>
                <a:latin typeface="Tahoma" panose="020B0604030504040204" pitchFamily="34" charset="0"/>
              </a:defRPr>
            </a:lvl6pPr>
            <a:lvl7pPr marL="2971800" indent="-228600" algn="r" eaLnBrk="0" fontAlgn="base" hangingPunct="0">
              <a:spcBef>
                <a:spcPct val="0"/>
              </a:spcBef>
              <a:spcAft>
                <a:spcPct val="0"/>
              </a:spcAft>
              <a:defRPr sz="2200">
                <a:solidFill>
                  <a:schemeClr val="tx1"/>
                </a:solidFill>
                <a:latin typeface="Tahoma" panose="020B0604030504040204" pitchFamily="34" charset="0"/>
              </a:defRPr>
            </a:lvl7pPr>
            <a:lvl8pPr marL="3429000" indent="-228600" algn="r" eaLnBrk="0" fontAlgn="base" hangingPunct="0">
              <a:spcBef>
                <a:spcPct val="0"/>
              </a:spcBef>
              <a:spcAft>
                <a:spcPct val="0"/>
              </a:spcAft>
              <a:defRPr sz="2200">
                <a:solidFill>
                  <a:schemeClr val="tx1"/>
                </a:solidFill>
                <a:latin typeface="Tahoma" panose="020B0604030504040204" pitchFamily="34" charset="0"/>
              </a:defRPr>
            </a:lvl8pPr>
            <a:lvl9pPr marL="3886200" indent="-228600" algn="r" eaLnBrk="0" fontAlgn="base" hangingPunct="0">
              <a:spcBef>
                <a:spcPct val="0"/>
              </a:spcBef>
              <a:spcAft>
                <a:spcPct val="0"/>
              </a:spcAft>
              <a:defRPr sz="2200">
                <a:solidFill>
                  <a:schemeClr val="tx1"/>
                </a:solidFill>
                <a:latin typeface="Tahoma" panose="020B0604030504040204" pitchFamily="34" charset="0"/>
              </a:defRPr>
            </a:lvl9pPr>
          </a:lstStyle>
          <a:p>
            <a:pPr algn="r" eaLnBrk="1" fontAlgn="base" hangingPunct="1">
              <a:spcBef>
                <a:spcPct val="0"/>
              </a:spcBef>
              <a:spcAft>
                <a:spcPct val="0"/>
              </a:spcAft>
              <a:defRPr/>
            </a:pPr>
            <a:endParaRPr lang="nl-NL" altLang="zh-CN" sz="1980">
              <a:solidFill>
                <a:srgbClr val="000000"/>
              </a:solidFill>
              <a:ea typeface="宋体" panose="02010600030101010101" pitchFamily="2" charset="-122"/>
            </a:endParaRPr>
          </a:p>
        </p:txBody>
      </p:sp>
      <p:sp>
        <p:nvSpPr>
          <p:cNvPr id="8" name="Line 20"/>
          <p:cNvSpPr>
            <a:spLocks noChangeShapeType="1"/>
          </p:cNvSpPr>
          <p:nvPr userDrawn="1"/>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88166-2077-49E7-ABA9-5FC823F23A2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502F791-0F22-4BF1-9313-114D126540B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BE0747B-D7BF-4E13-9A3A-97EFB6180D5C}"/>
              </a:ext>
            </a:extLst>
          </p:cNvPr>
          <p:cNvSpPr>
            <a:spLocks noGrp="1"/>
          </p:cNvSpPr>
          <p:nvPr>
            <p:ph type="dt" sz="half" idx="10"/>
          </p:nvPr>
        </p:nvSpPr>
        <p:spPr/>
        <p:txBody>
          <a:bodyPr/>
          <a:lstStyle/>
          <a:p>
            <a:fld id="{EBB4AC20-FBDC-40A4-8CEB-C5C9073E7024}" type="datetimeFigureOut">
              <a:rPr lang="zh-CN" altLang="en-US" smtClean="0"/>
              <a:t>2022/12/08</a:t>
            </a:fld>
            <a:endParaRPr lang="zh-CN" altLang="en-US"/>
          </a:p>
        </p:txBody>
      </p:sp>
      <p:sp>
        <p:nvSpPr>
          <p:cNvPr id="5" name="页脚占位符 4">
            <a:extLst>
              <a:ext uri="{FF2B5EF4-FFF2-40B4-BE49-F238E27FC236}">
                <a16:creationId xmlns:a16="http://schemas.microsoft.com/office/drawing/2014/main" id="{5E73B4B9-9C7A-4CDD-A468-B8AFC4E999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DCA376-F0DC-40AE-9DC6-D714FED8C1BE}"/>
              </a:ext>
            </a:extLst>
          </p:cNvPr>
          <p:cNvSpPr>
            <a:spLocks noGrp="1"/>
          </p:cNvSpPr>
          <p:nvPr>
            <p:ph type="sldNum" sz="quarter" idx="12"/>
          </p:nvPr>
        </p:nvSpPr>
        <p:spPr/>
        <p:txBody>
          <a:bodyPr/>
          <a:lstStyle/>
          <a:p>
            <a:fld id="{F4C42838-9C1E-49BF-A0B8-DF5D9A353386}" type="slidenum">
              <a:rPr lang="zh-CN" altLang="en-US" smtClean="0"/>
              <a:t>‹#›</a:t>
            </a:fld>
            <a:endParaRPr lang="zh-CN" altLang="en-US"/>
          </a:p>
        </p:txBody>
      </p:sp>
    </p:spTree>
    <p:extLst>
      <p:ext uri="{BB962C8B-B14F-4D97-AF65-F5344CB8AC3E}">
        <p14:creationId xmlns:p14="http://schemas.microsoft.com/office/powerpoint/2010/main" val="2268304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917576" y="457200"/>
            <a:ext cx="76596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lstStyle/>
          <a:p>
            <a:pPr lvl="0"/>
            <a:r>
              <a:rPr lang="nl-NL" altLang="zh-CN"/>
              <a:t>Click to edit Master title style</a:t>
            </a:r>
          </a:p>
        </p:txBody>
      </p:sp>
      <p:sp>
        <p:nvSpPr>
          <p:cNvPr id="1027" name="Rectangle 11"/>
          <p:cNvSpPr>
            <a:spLocks noGrp="1" noChangeArrowheads="1"/>
          </p:cNvSpPr>
          <p:nvPr>
            <p:ph type="body" idx="1"/>
          </p:nvPr>
        </p:nvSpPr>
        <p:spPr bwMode="auto">
          <a:xfrm>
            <a:off x="925514" y="2286000"/>
            <a:ext cx="76485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nl-NL" altLang="zh-CN"/>
              <a:t>Click to edit Master text styles</a:t>
            </a:r>
          </a:p>
          <a:p>
            <a:pPr lvl="1"/>
            <a:r>
              <a:rPr lang="nl-NL" altLang="zh-CN"/>
              <a:t>Second level</a:t>
            </a:r>
          </a:p>
          <a:p>
            <a:pPr lvl="2"/>
            <a:r>
              <a:rPr lang="nl-NL" altLang="zh-CN"/>
              <a:t>Third level</a:t>
            </a:r>
          </a:p>
          <a:p>
            <a:pPr lvl="3"/>
            <a:r>
              <a:rPr lang="nl-NL" altLang="zh-CN"/>
              <a:t>Fourth level</a:t>
            </a:r>
          </a:p>
          <a:p>
            <a:pPr lvl="4"/>
            <a:r>
              <a:rPr lang="nl-NL" altLang="zh-CN"/>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hf hdr="0" ftr="0"/>
  <p:txStyles>
    <p:titleStyle>
      <a:lvl1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1pPr>
      <a:lvl2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2pPr>
      <a:lvl3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3pPr>
      <a:lvl4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4pPr>
      <a:lvl5pPr marL="1028700" indent="-1028700" algn="l" rtl="0" eaLnBrk="0" fontAlgn="base" hangingPunct="0">
        <a:spcBef>
          <a:spcPct val="0"/>
        </a:spcBef>
        <a:spcAft>
          <a:spcPct val="0"/>
        </a:spcAft>
        <a:defRPr sz="3960" b="1">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5pPr>
      <a:lvl6pPr marL="1577340" indent="-1028700" algn="l" rtl="0" fontAlgn="base">
        <a:spcBef>
          <a:spcPct val="0"/>
        </a:spcBef>
        <a:spcAft>
          <a:spcPct val="0"/>
        </a:spcAft>
        <a:defRPr sz="3960">
          <a:solidFill>
            <a:schemeClr val="tx1"/>
          </a:solidFill>
          <a:latin typeface="Bookman Old Style" panose="02050604050505020204" pitchFamily="18" charset="0"/>
        </a:defRPr>
      </a:lvl6pPr>
      <a:lvl7pPr marL="2125980" indent="-1028700" algn="l" rtl="0" fontAlgn="base">
        <a:spcBef>
          <a:spcPct val="0"/>
        </a:spcBef>
        <a:spcAft>
          <a:spcPct val="0"/>
        </a:spcAft>
        <a:defRPr sz="3960">
          <a:solidFill>
            <a:schemeClr val="tx1"/>
          </a:solidFill>
          <a:latin typeface="Bookman Old Style" panose="02050604050505020204" pitchFamily="18" charset="0"/>
        </a:defRPr>
      </a:lvl7pPr>
      <a:lvl8pPr marL="2674620" indent="-1028700" algn="l" rtl="0" fontAlgn="base">
        <a:spcBef>
          <a:spcPct val="0"/>
        </a:spcBef>
        <a:spcAft>
          <a:spcPct val="0"/>
        </a:spcAft>
        <a:defRPr sz="3960">
          <a:solidFill>
            <a:schemeClr val="tx1"/>
          </a:solidFill>
          <a:latin typeface="Bookman Old Style" panose="02050604050505020204" pitchFamily="18" charset="0"/>
        </a:defRPr>
      </a:lvl8pPr>
      <a:lvl9pPr marL="3223260" indent="-1028700" algn="l" rtl="0" fontAlgn="base">
        <a:spcBef>
          <a:spcPct val="0"/>
        </a:spcBef>
        <a:spcAft>
          <a:spcPct val="0"/>
        </a:spcAft>
        <a:defRPr sz="3960">
          <a:solidFill>
            <a:schemeClr val="tx1"/>
          </a:solidFill>
          <a:latin typeface="Bookman Old Style" panose="02050604050505020204" pitchFamily="18" charset="0"/>
        </a:defRPr>
      </a:lvl9pPr>
    </p:titleStyle>
    <p:bodyStyle>
      <a:lvl1pPr marL="234315" indent="-234315" algn="l" rtl="0" eaLnBrk="0" fontAlgn="base" hangingPunct="0">
        <a:lnSpc>
          <a:spcPts val="3000"/>
        </a:lnSpc>
        <a:spcBef>
          <a:spcPts val="720"/>
        </a:spcBef>
        <a:spcAft>
          <a:spcPct val="0"/>
        </a:spcAft>
        <a:buClr>
          <a:schemeClr val="bg2"/>
        </a:buClr>
        <a:buChar char="•"/>
        <a:defRPr sz="336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1pPr>
      <a:lvl2pPr marL="691515" indent="-228600" algn="l" rtl="0" eaLnBrk="0" fontAlgn="base" hangingPunct="0">
        <a:lnSpc>
          <a:spcPts val="3000"/>
        </a:lnSpc>
        <a:spcBef>
          <a:spcPts val="720"/>
        </a:spcBef>
        <a:spcAft>
          <a:spcPct val="0"/>
        </a:spcAft>
        <a:buClr>
          <a:schemeClr val="bg2"/>
        </a:buClr>
        <a:buFont typeface="Times" panose="02020603050405020304" pitchFamily="18" charset="0"/>
        <a:buChar char="•"/>
        <a:defRPr sz="288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2pPr>
      <a:lvl3pPr marL="1148715" indent="-228600" algn="l" rtl="0" eaLnBrk="0" fontAlgn="base" hangingPunct="0">
        <a:lnSpc>
          <a:spcPts val="3000"/>
        </a:lnSpc>
        <a:spcBef>
          <a:spcPts val="720"/>
        </a:spcBef>
        <a:spcAft>
          <a:spcPct val="0"/>
        </a:spcAft>
        <a:buClr>
          <a:schemeClr val="bg2"/>
        </a:buClr>
        <a:buFont typeface="Times" panose="02020603050405020304" pitchFamily="18" charset="0"/>
        <a:buChar char="•"/>
        <a:defRPr sz="240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3pPr>
      <a:lvl4pPr marL="1605915" indent="-228600" algn="l" rtl="0" eaLnBrk="0" fontAlgn="base" hangingPunct="0">
        <a:lnSpc>
          <a:spcPts val="3000"/>
        </a:lnSpc>
        <a:spcBef>
          <a:spcPts val="720"/>
        </a:spcBef>
        <a:spcAft>
          <a:spcPct val="0"/>
        </a:spcAft>
        <a:buClr>
          <a:schemeClr val="bg2"/>
        </a:buClr>
        <a:buFont typeface="Times" panose="02020603050405020304" pitchFamily="18" charset="0"/>
        <a:buChar char="•"/>
        <a:defRPr sz="240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4pPr>
      <a:lvl5pPr marL="2063115" indent="-228600" algn="l" rtl="0" eaLnBrk="0" fontAlgn="base" hangingPunct="0">
        <a:lnSpc>
          <a:spcPts val="3000"/>
        </a:lnSpc>
        <a:spcBef>
          <a:spcPts val="720"/>
        </a:spcBef>
        <a:spcAft>
          <a:spcPct val="0"/>
        </a:spcAft>
        <a:buClr>
          <a:schemeClr val="bg2"/>
        </a:buClr>
        <a:buFont typeface="Times" panose="02020603050405020304" pitchFamily="18" charset="0"/>
        <a:buChar char="•"/>
        <a:defRPr sz="1920">
          <a:solidFill>
            <a:schemeClr val="tx1"/>
          </a:solidFill>
          <a:latin typeface="微软雅黑" panose="020B0503020204020204" pitchFamily="34" charset="-122"/>
          <a:ea typeface="微软雅黑" panose="020B0503020204020204" pitchFamily="34" charset="-122"/>
          <a:cs typeface="Calibri" panose="020F0502020204030204" pitchFamily="34" charset="0"/>
        </a:defRPr>
      </a:lvl5pPr>
      <a:lvl6pPr marL="2611755" indent="-228600" algn="l" rtl="0" fontAlgn="base">
        <a:lnSpc>
          <a:spcPts val="3000"/>
        </a:lnSpc>
        <a:spcBef>
          <a:spcPct val="0"/>
        </a:spcBef>
        <a:spcAft>
          <a:spcPct val="0"/>
        </a:spcAft>
        <a:buClr>
          <a:schemeClr val="bg2"/>
        </a:buClr>
        <a:buChar char="•"/>
        <a:defRPr sz="1440">
          <a:solidFill>
            <a:schemeClr val="tx1"/>
          </a:solidFill>
          <a:latin typeface="+mn-lt"/>
        </a:defRPr>
      </a:lvl6pPr>
      <a:lvl7pPr marL="3160395" indent="-228600" algn="l" rtl="0" fontAlgn="base">
        <a:lnSpc>
          <a:spcPts val="3000"/>
        </a:lnSpc>
        <a:spcBef>
          <a:spcPct val="0"/>
        </a:spcBef>
        <a:spcAft>
          <a:spcPct val="0"/>
        </a:spcAft>
        <a:buClr>
          <a:schemeClr val="bg2"/>
        </a:buClr>
        <a:buChar char="•"/>
        <a:defRPr sz="1440">
          <a:solidFill>
            <a:schemeClr val="tx1"/>
          </a:solidFill>
          <a:latin typeface="+mn-lt"/>
        </a:defRPr>
      </a:lvl7pPr>
      <a:lvl8pPr marL="3709035" indent="-228600" algn="l" rtl="0" fontAlgn="base">
        <a:lnSpc>
          <a:spcPts val="3000"/>
        </a:lnSpc>
        <a:spcBef>
          <a:spcPct val="0"/>
        </a:spcBef>
        <a:spcAft>
          <a:spcPct val="0"/>
        </a:spcAft>
        <a:buClr>
          <a:schemeClr val="bg2"/>
        </a:buClr>
        <a:buChar char="•"/>
        <a:defRPr sz="1440">
          <a:solidFill>
            <a:schemeClr val="tx1"/>
          </a:solidFill>
          <a:latin typeface="+mn-lt"/>
        </a:defRPr>
      </a:lvl8pPr>
      <a:lvl9pPr marL="4257675" indent="-228600" algn="l" rtl="0" fontAlgn="base">
        <a:lnSpc>
          <a:spcPts val="3000"/>
        </a:lnSpc>
        <a:spcBef>
          <a:spcPct val="0"/>
        </a:spcBef>
        <a:spcAft>
          <a:spcPct val="0"/>
        </a:spcAft>
        <a:buClr>
          <a:schemeClr val="bg2"/>
        </a:buClr>
        <a:buChar char="•"/>
        <a:defRPr sz="1440">
          <a:solidFill>
            <a:schemeClr val="tx1"/>
          </a:solidFill>
          <a:latin typeface="+mn-lt"/>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17.png"/><Relationship Id="rId7" Type="http://schemas.openxmlformats.org/officeDocument/2006/relationships/oleObject" Target="../embeddings/oleObject4.bin"/><Relationship Id="rId1" Type="http://schemas.openxmlformats.org/officeDocument/2006/relationships/slideLayout" Target="../slideLayouts/slideLayout4.xml"/><Relationship Id="rId6" Type="http://schemas.openxmlformats.org/officeDocument/2006/relationships/image" Target="../media/image15.wmf"/><Relationship Id="rId5" Type="http://schemas.openxmlformats.org/officeDocument/2006/relationships/oleObject" Target="../embeddings/oleObject3.bin"/><Relationship Id="rId10" Type="http://schemas.openxmlformats.org/officeDocument/2006/relationships/image" Target="../media/image17.svg"/><Relationship Id="rId4" Type="http://schemas.openxmlformats.org/officeDocument/2006/relationships/image" Target="../media/image2.png"/><Relationship Id="rId9"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1.gi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image" Target="NULL"/><Relationship Id="rId7" Type="http://schemas.openxmlformats.org/officeDocument/2006/relationships/oleObject" Target="../embeddings/oleObject6.bin"/><Relationship Id="rId1" Type="http://schemas.openxmlformats.org/officeDocument/2006/relationships/slideLayout" Target="../slideLayouts/slideLayout4.xml"/><Relationship Id="rId6" Type="http://schemas.openxmlformats.org/officeDocument/2006/relationships/image" Target="../media/image43.wmf"/><Relationship Id="rId5" Type="http://schemas.openxmlformats.org/officeDocument/2006/relationships/oleObject" Target="../embeddings/oleObject5.bin"/><Relationship Id="rId10" Type="http://schemas.openxmlformats.org/officeDocument/2006/relationships/image" Target="../media/image45.wmf"/><Relationship Id="rId4" Type="http://schemas.openxmlformats.org/officeDocument/2006/relationships/image" Target="../media/image2.png"/><Relationship Id="rId9" Type="http://schemas.openxmlformats.org/officeDocument/2006/relationships/oleObject" Target="../embeddings/oleObject7.bin"/></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openai/multiagent-particle-envs"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0.wmf"/><Relationship Id="rId5" Type="http://schemas.openxmlformats.org/officeDocument/2006/relationships/oleObject" Target="../embeddings/oleObject9.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11.bin"/></Relationships>
</file>

<file path=ppt/slides/_rels/slide46.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4.wmf"/><Relationship Id="rId5" Type="http://schemas.openxmlformats.org/officeDocument/2006/relationships/oleObject" Target="../embeddings/oleObject13.bin"/><Relationship Id="rId4" Type="http://schemas.openxmlformats.org/officeDocument/2006/relationships/image" Target="../media/image53.wmf"/><Relationship Id="rId9"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0.wmf"/><Relationship Id="rId5" Type="http://schemas.openxmlformats.org/officeDocument/2006/relationships/oleObject" Target="../embeddings/oleObject16.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18.bin"/></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NULL"/><Relationship Id="rId7" Type="http://schemas.openxmlformats.org/officeDocument/2006/relationships/oleObject" Target="../embeddings/oleObject20.bin"/><Relationship Id="rId1" Type="http://schemas.openxmlformats.org/officeDocument/2006/relationships/slideLayout" Target="../slideLayouts/slideLayout4.xml"/><Relationship Id="rId6" Type="http://schemas.openxmlformats.org/officeDocument/2006/relationships/image" Target="../media/image71.wmf"/><Relationship Id="rId5" Type="http://schemas.openxmlformats.org/officeDocument/2006/relationships/oleObject" Target="../embeddings/oleObject19.bin"/><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media/image71.wmf"/><Relationship Id="rId5" Type="http://schemas.openxmlformats.org/officeDocument/2006/relationships/oleObject" Target="../embeddings/oleObject21.bin"/><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webp"/><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74.wmf"/><Relationship Id="rId4" Type="http://schemas.openxmlformats.org/officeDocument/2006/relationships/oleObject" Target="../embeddings/oleObject22.bin"/></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0.svg"/><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NUL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4.xml"/><Relationship Id="rId5" Type="http://schemas.openxmlformats.org/officeDocument/2006/relationships/image" Target="../media/image101.wmf"/><Relationship Id="rId4" Type="http://schemas.openxmlformats.org/officeDocument/2006/relationships/oleObject" Target="../embeddings/oleObject23.bin"/></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3.png"/><Relationship Id="rId7"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1.wmf"/><Relationship Id="rId5" Type="http://schemas.openxmlformats.org/officeDocument/2006/relationships/oleObject" Target="../embeddings/oleObject1.bin"/><Relationship Id="rId10" Type="http://schemas.openxmlformats.org/officeDocument/2006/relationships/image" Target="../media/image14.wmf"/><Relationship Id="rId4" Type="http://schemas.openxmlformats.org/officeDocument/2006/relationships/image" Target="../media/image2.png"/><Relationship Id="rId9"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image" Target="NULL"/><Relationship Id="rId7" Type="http://schemas.openxmlformats.org/officeDocument/2006/relationships/oleObject" Target="../embeddings/oleObject25.bin"/><Relationship Id="rId12" Type="http://schemas.openxmlformats.org/officeDocument/2006/relationships/image" Target="../media/image105.wmf"/><Relationship Id="rId1" Type="http://schemas.openxmlformats.org/officeDocument/2006/relationships/slideLayout" Target="../slideLayouts/slideLayout4.xml"/><Relationship Id="rId6" Type="http://schemas.openxmlformats.org/officeDocument/2006/relationships/image" Target="../media/image102.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104.wmf"/><Relationship Id="rId4" Type="http://schemas.openxmlformats.org/officeDocument/2006/relationships/image" Target="../media/image2.png"/><Relationship Id="rId9" Type="http://schemas.openxmlformats.org/officeDocument/2006/relationships/oleObject" Target="../embeddings/oleObject26.bin"/></Relationships>
</file>

<file path=ppt/slides/_rels/slide9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oleObject" Target="../embeddings/oleObject28.bin"/><Relationship Id="rId7"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2.wmf"/><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oleObject" Target="../embeddings/oleObject29.bin"/><Relationship Id="rId7"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2.wmf"/><Relationship Id="rId9"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2.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2.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2.wmf"/></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0" y="929996"/>
            <a:ext cx="9144000" cy="3048256"/>
          </a:xfrm>
          <a:prstGeom prst="rect">
            <a:avLst/>
          </a:prstGeom>
          <a:solidFill>
            <a:srgbClr val="095200"/>
          </a:solidFill>
          <a:ln w="9525" cap="flat" cmpd="sng" algn="ctr">
            <a:solidFill>
              <a:srgbClr val="055300"/>
            </a:solid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 name="文本框 1"/>
          <p:cNvSpPr txBox="1"/>
          <p:nvPr/>
        </p:nvSpPr>
        <p:spPr>
          <a:xfrm>
            <a:off x="403337" y="1659094"/>
            <a:ext cx="8610600"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人工智能实践</a:t>
            </a:r>
            <a:endParaRPr kumimoji="1"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Artificial Intelligence Practice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FFFFFF"/>
                </a:solidFill>
                <a:effectLst/>
                <a:uLnTx/>
                <a:uFillTx/>
                <a:latin typeface="华文隶书" panose="02010800040101010101" pitchFamily="2" charset="-122"/>
                <a:ea typeface="华文隶书" panose="02010800040101010101" pitchFamily="2" charset="-122"/>
                <a:cs typeface="+mn-cs"/>
              </a:rPr>
              <a:t>DCS3015  Autumn 2022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pic>
        <p:nvPicPr>
          <p:cNvPr id="18" name="图片 17" descr="图片1"/>
          <p:cNvPicPr>
            <a:picLocks noChangeAspect="1"/>
          </p:cNvPicPr>
          <p:nvPr/>
        </p:nvPicPr>
        <p:blipFill>
          <a:blip r:embed="rId3"/>
          <a:stretch>
            <a:fillRect/>
          </a:stretch>
        </p:blipFill>
        <p:spPr>
          <a:xfrm>
            <a:off x="3855720" y="122555"/>
            <a:ext cx="1432560" cy="1432560"/>
          </a:xfrm>
          <a:prstGeom prst="rect">
            <a:avLst/>
          </a:prstGeom>
        </p:spPr>
      </p:pic>
      <p:sp>
        <p:nvSpPr>
          <p:cNvPr id="19" name="文本框 11"/>
          <p:cNvSpPr txBox="1"/>
          <p:nvPr/>
        </p:nvSpPr>
        <p:spPr>
          <a:xfrm>
            <a:off x="1574965" y="4860550"/>
            <a:ext cx="6267343" cy="738664"/>
          </a:xfrm>
          <a:prstGeom prst="rect">
            <a:avLst/>
          </a:prstGeom>
          <a:noFill/>
          <a:ln w="9525">
            <a:noFill/>
          </a:ln>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0" normalizeH="0" baseline="0" noProof="0" dirty="0">
                <a:ln>
                  <a:noFill/>
                </a:ln>
                <a:solidFill>
                  <a:srgbClr val="453D3A"/>
                </a:solidFill>
                <a:effectLst/>
                <a:uLnTx/>
                <a:uFillTx/>
                <a:latin typeface="Verdana" panose="020B0604030504040204" pitchFamily="34" charset="0"/>
                <a:ea typeface="微软雅黑" panose="020B0503020204020204" pitchFamily="34" charset="-122"/>
                <a:cs typeface="+mn-cs"/>
              </a:rPr>
              <a:t>School of Computer Science and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0" normalizeH="0" baseline="0" noProof="0" dirty="0">
                <a:ln>
                  <a:noFill/>
                </a:ln>
                <a:solidFill>
                  <a:srgbClr val="453D3A"/>
                </a:solidFill>
                <a:effectLst/>
                <a:uLnTx/>
                <a:uFillTx/>
                <a:latin typeface="Verdana" panose="020B0604030504040204" pitchFamily="34" charset="0"/>
                <a:ea typeface="微软雅黑" panose="020B0503020204020204" pitchFamily="34" charset="-122"/>
                <a:cs typeface="+mn-cs"/>
              </a:rPr>
              <a:t>Sun </a:t>
            </a:r>
            <a:r>
              <a:rPr kumimoji="0" lang="en-US" altLang="zh-CN" sz="2100" b="0" i="0" u="none" strike="noStrike" kern="1200" cap="none" spc="0" normalizeH="0" baseline="0" noProof="0" dirty="0" err="1">
                <a:ln>
                  <a:noFill/>
                </a:ln>
                <a:solidFill>
                  <a:srgbClr val="453D3A"/>
                </a:solidFill>
                <a:effectLst/>
                <a:uLnTx/>
                <a:uFillTx/>
                <a:latin typeface="Verdana" panose="020B0604030504040204" pitchFamily="34" charset="0"/>
                <a:ea typeface="微软雅黑" panose="020B0503020204020204" pitchFamily="34" charset="-122"/>
                <a:cs typeface="+mn-cs"/>
              </a:rPr>
              <a:t>Yat</a:t>
            </a:r>
            <a:r>
              <a:rPr kumimoji="0" lang="en-US" altLang="zh-CN" sz="2100" b="0" i="0" u="none" strike="noStrike" kern="1200" cap="none" spc="0" normalizeH="0" baseline="0" noProof="0" dirty="0">
                <a:ln>
                  <a:noFill/>
                </a:ln>
                <a:solidFill>
                  <a:srgbClr val="453D3A"/>
                </a:solidFill>
                <a:effectLst/>
                <a:uLnTx/>
                <a:uFillTx/>
                <a:latin typeface="Verdana" panose="020B0604030504040204" pitchFamily="34" charset="0"/>
                <a:ea typeface="微软雅黑" panose="020B0503020204020204" pitchFamily="34" charset="-122"/>
                <a:cs typeface="+mn-cs"/>
              </a:rPr>
              <a:t>-Sen University</a:t>
            </a:r>
          </a:p>
        </p:txBody>
      </p:sp>
      <p:sp>
        <p:nvSpPr>
          <p:cNvPr id="23" name="文本框 9"/>
          <p:cNvSpPr txBox="1"/>
          <p:nvPr/>
        </p:nvSpPr>
        <p:spPr>
          <a:xfrm>
            <a:off x="3380302" y="4287815"/>
            <a:ext cx="2904361" cy="461665"/>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53D3A"/>
                </a:solidFill>
                <a:effectLst/>
                <a:uLnTx/>
                <a:uFillTx/>
                <a:latin typeface="Poor Richard" panose="02080502050505020702" pitchFamily="18" charset="0"/>
                <a:ea typeface="微软雅黑" panose="020B0503020204020204" pitchFamily="34" charset="-122"/>
                <a:cs typeface="+mn-cs"/>
              </a:rPr>
              <a:t>Chao Yu </a:t>
            </a:r>
            <a:r>
              <a:rPr kumimoji="0" lang="zh-CN" altLang="en-US" sz="2400" b="0" i="0" u="none" strike="noStrike" kern="1200" cap="none" spc="0" normalizeH="0" baseline="0" noProof="0" dirty="0">
                <a:ln>
                  <a:noFill/>
                </a:ln>
                <a:solidFill>
                  <a:srgbClr val="453D3A"/>
                </a:solidFill>
                <a:effectLst/>
                <a:uLnTx/>
                <a:uFillTx/>
                <a:latin typeface="Poor Richard" panose="02080502050505020702" pitchFamily="18" charset="0"/>
                <a:ea typeface="微软雅黑" panose="020B0503020204020204" pitchFamily="34" charset="-122"/>
                <a:cs typeface="+mn-cs"/>
              </a:rPr>
              <a:t>（余超）</a:t>
            </a:r>
            <a:endParaRPr kumimoji="0" lang="en-US" altLang="zh-CN" sz="2400" b="0" i="0" u="none" strike="noStrike" kern="1200" cap="none" spc="0" normalizeH="0" baseline="0" noProof="0" dirty="0">
              <a:ln>
                <a:noFill/>
              </a:ln>
              <a:solidFill>
                <a:srgbClr val="453D3A"/>
              </a:solidFill>
              <a:effectLst/>
              <a:uLnTx/>
              <a:uFillTx/>
              <a:latin typeface="Poor Richard" panose="02080502050505020702" pitchFamily="18" charset="0"/>
              <a:ea typeface="微软雅黑" panose="020B0503020204020204" pitchFamily="34" charset="-122"/>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53230" y="926223"/>
                <a:ext cx="8787570" cy="5940088"/>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difference between single-agent reinforcement learning and multi-agent reinforcement learning?</a:t>
                </a: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Problem Formulation: multi-agent RL:</a:t>
                </a:r>
              </a:p>
              <a:p>
                <a:pPr lvl="2"/>
                <a:r>
                  <a:rPr lang="en-US" altLang="zh-CN" sz="2000" dirty="0">
                    <a:latin typeface="Times New Roman" panose="02020603050405020304" pitchFamily="18" charset="0"/>
                    <a:cs typeface="Times New Roman" panose="02020603050405020304" pitchFamily="18" charset="0"/>
                  </a:rPr>
                  <a:t>Partially Observable Markov Decision Process(POMDP)</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𝑛</m:t>
                    </m:r>
                  </m:oMath>
                </a14:m>
                <a:r>
                  <a:rPr lang="en-US" altLang="zh-CN" sz="2000" b="0" dirty="0">
                    <a:latin typeface="Cambria Math" panose="02040503050406030204" pitchFamily="18" charset="0"/>
                    <a:cs typeface="Times New Roman" panose="02020603050405020304" pitchFamily="18" charset="0"/>
                  </a:rPr>
                  <a:t> agents in the environment</a:t>
                </a:r>
                <a:endParaRPr lang="en-US" altLang="zh-CN" sz="2000" b="0" i="1" dirty="0">
                  <a:latin typeface="Cambria Math" panose="02040503050406030204" pitchFamily="18" charset="0"/>
                  <a:cs typeface="Times New Roman" panose="02020603050405020304" pitchFamily="18" charset="0"/>
                </a:endParaRP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𝑆</m:t>
                    </m:r>
                  </m:oMath>
                </a14:m>
                <a:r>
                  <a:rPr lang="en-US" altLang="zh-CN" sz="2000" dirty="0">
                    <a:latin typeface="Times New Roman" panose="02020603050405020304" pitchFamily="18" charset="0"/>
                    <a:cs typeface="Times New Roman" panose="02020603050405020304" pitchFamily="18" charset="0"/>
                  </a:rPr>
                  <a:t> denotes the state space</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𝐴</m:t>
                    </m:r>
                  </m:oMath>
                </a14:m>
                <a:r>
                  <a:rPr lang="en-US" altLang="zh-CN" sz="2000" dirty="0">
                    <a:latin typeface="Times New Roman" panose="02020603050405020304" pitchFamily="18" charset="0"/>
                    <a:cs typeface="Times New Roman" panose="02020603050405020304" pitchFamily="18" charset="0"/>
                  </a:rPr>
                  <a:t> is the joint action space </a:t>
                </a:r>
                <a14:m>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𝐴</m:t>
                        </m:r>
                      </m:e>
                      <m:sup>
                        <m:r>
                          <a:rPr lang="en-US" altLang="zh-CN" sz="2000" b="0" i="1" smtClean="0">
                            <a:latin typeface="Cambria Math" panose="02040503050406030204" pitchFamily="18" charset="0"/>
                            <a:cs typeface="Times New Roman" panose="02020603050405020304" pitchFamily="18" charset="0"/>
                          </a:rPr>
                          <m:t>1</m:t>
                        </m:r>
                      </m:sup>
                    </m:sSup>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𝐴</m:t>
                        </m:r>
                      </m:e>
                      <m:sup>
                        <m:r>
                          <a:rPr lang="en-US" altLang="zh-CN" sz="2000" b="0" i="1" smtClean="0">
                            <a:latin typeface="Cambria Math" panose="02040503050406030204" pitchFamily="18" charset="0"/>
                            <a:cs typeface="Times New Roman" panose="02020603050405020304" pitchFamily="18" charset="0"/>
                          </a:rPr>
                          <m:t>𝑛</m:t>
                        </m:r>
                      </m:sup>
                    </m:sSup>
                  </m:oMath>
                </a14:m>
                <a:endParaRPr lang="en-US" altLang="zh-CN"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𝑅</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𝑅</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𝑆</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𝐴</m:t>
                        </m:r>
                      </m:e>
                    </m:d>
                  </m:oMath>
                </a14:m>
                <a:r>
                  <a:rPr lang="en-US" altLang="zh-CN" sz="2000" dirty="0">
                    <a:latin typeface="Times New Roman" panose="02020603050405020304" pitchFamily="18" charset="0"/>
                    <a:cs typeface="Times New Roman" panose="02020603050405020304" pitchFamily="18" charset="0"/>
                  </a:rPr>
                  <a:t> is the share reward function</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𝑇</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𝑆</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𝐴</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𝑆</m:t>
                    </m:r>
                    <m:r>
                      <a:rPr lang="en-US" altLang="zh-CN" sz="2000" b="0" i="1" smtClean="0">
                        <a:latin typeface="Cambria Math" panose="02040503050406030204" pitchFamily="18" charset="0"/>
                        <a:cs typeface="Times New Roman" panose="02020603050405020304" pitchFamily="18" charset="0"/>
                      </a:rPr>
                      <m:t>→[0,1]</m:t>
                    </m:r>
                  </m:oMath>
                </a14:m>
                <a:r>
                  <a:rPr lang="en-US" altLang="zh-CN" sz="2000" dirty="0">
                    <a:latin typeface="Times New Roman" panose="02020603050405020304" pitchFamily="18" charset="0"/>
                    <a:cs typeface="Times New Roman" panose="02020603050405020304" pitchFamily="18" charset="0"/>
                  </a:rPr>
                  <a:t> is the state transition function</a:t>
                </a:r>
              </a:p>
              <a:p>
                <a:pPr marL="1257300" lvl="2" indent="-342900">
                  <a:buFont typeface="Arial" panose="020B0604020202020204" pitchFamily="34" charset="0"/>
                  <a:buChar char="•"/>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0</m:t>
                        </m:r>
                      </m:sub>
                    </m:sSub>
                  </m:oMath>
                </a14:m>
                <a:r>
                  <a:rPr lang="en-US" altLang="zh-CN" sz="2000" dirty="0">
                    <a:latin typeface="Times New Roman" panose="02020603050405020304" pitchFamily="18" charset="0"/>
                    <a:cs typeface="Times New Roman" panose="02020603050405020304" pitchFamily="18" charset="0"/>
                  </a:rPr>
                  <a:t> is the distribution of the initial state</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𝛾</m:t>
                    </m:r>
                  </m:oMath>
                </a14:m>
                <a:r>
                  <a:rPr lang="en-US" altLang="zh-CN" sz="2000" dirty="0">
                    <a:latin typeface="Times New Roman" panose="02020603050405020304" pitchFamily="18" charset="0"/>
                    <a:cs typeface="Times New Roman" panose="02020603050405020304" pitchFamily="18" charset="0"/>
                  </a:rPr>
                  <a:t> is a discount factor </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𝑍</m:t>
                    </m:r>
                  </m:oMath>
                </a14:m>
                <a:r>
                  <a:rPr lang="en-US" altLang="zh-CN" sz="2000" dirty="0">
                    <a:latin typeface="Times New Roman" panose="02020603050405020304" pitchFamily="18" charset="0"/>
                    <a:cs typeface="Times New Roman" panose="02020603050405020304" pitchFamily="18" charset="0"/>
                  </a:rPr>
                  <a:t> is the individual observation for each agents</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𝑂</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𝑎</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𝑆</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𝐴</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𝑍</m:t>
                    </m:r>
                  </m:oMath>
                </a14:m>
                <a:r>
                  <a:rPr lang="en-US" altLang="zh-CN" sz="2000" dirty="0">
                    <a:latin typeface="Times New Roman" panose="02020603050405020304" pitchFamily="18" charset="0"/>
                    <a:cs typeface="Times New Roman" panose="02020603050405020304" pitchFamily="18" charset="0"/>
                  </a:rPr>
                  <a:t> is the observation function</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Goal: find the optimal joint policy that maximizes                                expected team reward </a:t>
                </a: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53230" y="926223"/>
                <a:ext cx="8787570" cy="5940088"/>
              </a:xfrm>
              <a:prstGeom prst="rect">
                <a:avLst/>
              </a:prstGeom>
              <a:blipFill>
                <a:blip r:embed="rId3"/>
                <a:stretch>
                  <a:fillRect l="-902" t="-821" r="-1248"/>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4"/>
          <a:stretch>
            <a:fillRect/>
          </a:stretch>
        </p:blipFill>
        <p:spPr>
          <a:xfrm>
            <a:off x="8402128" y="1"/>
            <a:ext cx="728916" cy="728916"/>
          </a:xfrm>
          <a:prstGeom prst="rect">
            <a:avLst/>
          </a:prstGeom>
        </p:spPr>
      </p:pic>
      <p:graphicFrame>
        <p:nvGraphicFramePr>
          <p:cNvPr id="2" name="对象 1">
            <a:extLst>
              <a:ext uri="{FF2B5EF4-FFF2-40B4-BE49-F238E27FC236}">
                <a16:creationId xmlns:a16="http://schemas.microsoft.com/office/drawing/2014/main" id="{C19E1A3D-AB2E-A131-CF6B-A383E77D3AE7}"/>
              </a:ext>
            </a:extLst>
          </p:cNvPr>
          <p:cNvGraphicFramePr>
            <a:graphicFrameLocks noChangeAspect="1"/>
          </p:cNvGraphicFramePr>
          <p:nvPr>
            <p:extLst>
              <p:ext uri="{D42A27DB-BD31-4B8C-83A1-F6EECF244321}">
                <p14:modId xmlns:p14="http://schemas.microsoft.com/office/powerpoint/2010/main" val="2012272808"/>
              </p:ext>
            </p:extLst>
          </p:nvPr>
        </p:nvGraphicFramePr>
        <p:xfrm>
          <a:off x="6918697" y="2070847"/>
          <a:ext cx="2225303" cy="338278"/>
        </p:xfrm>
        <a:graphic>
          <a:graphicData uri="http://schemas.openxmlformats.org/presentationml/2006/ole">
            <mc:AlternateContent xmlns:mc="http://schemas.openxmlformats.org/markup-compatibility/2006">
              <mc:Choice xmlns:v="urn:schemas-microsoft-com:vml" Requires="v">
                <p:oleObj name="Equation" r:id="rId5" imgW="1498320" imgH="228600" progId="Equation.DSMT4">
                  <p:embed/>
                </p:oleObj>
              </mc:Choice>
              <mc:Fallback>
                <p:oleObj name="Equation" r:id="rId5" imgW="1498320" imgH="228600" progId="Equation.DSMT4">
                  <p:embed/>
                  <p:pic>
                    <p:nvPicPr>
                      <p:cNvPr id="2" name="对象 1">
                        <a:extLst>
                          <a:ext uri="{FF2B5EF4-FFF2-40B4-BE49-F238E27FC236}">
                            <a16:creationId xmlns:a16="http://schemas.microsoft.com/office/drawing/2014/main" id="{C19E1A3D-AB2E-A131-CF6B-A383E77D3AE7}"/>
                          </a:ext>
                        </a:extLst>
                      </p:cNvPr>
                      <p:cNvPicPr/>
                      <p:nvPr/>
                    </p:nvPicPr>
                    <p:blipFill>
                      <a:blip r:embed="rId6"/>
                      <a:stretch>
                        <a:fillRect/>
                      </a:stretch>
                    </p:blipFill>
                    <p:spPr>
                      <a:xfrm>
                        <a:off x="6918697" y="2070847"/>
                        <a:ext cx="2225303" cy="33827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D3442EE3-8268-FCBF-A00C-72C4916D3F68}"/>
              </a:ext>
            </a:extLst>
          </p:cNvPr>
          <p:cNvGraphicFramePr>
            <a:graphicFrameLocks noChangeAspect="1"/>
          </p:cNvGraphicFramePr>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7" imgW="914400" imgH="198720" progId="Equation.DSMT4">
                  <p:embed/>
                </p:oleObj>
              </mc:Choice>
              <mc:Fallback>
                <p:oleObj name="Equation" r:id="rId7" imgW="914400" imgH="198720" progId="Equation.DSMT4">
                  <p:embed/>
                  <p:pic>
                    <p:nvPicPr>
                      <p:cNvPr id="7" name="对象 6">
                        <a:extLst>
                          <a:ext uri="{FF2B5EF4-FFF2-40B4-BE49-F238E27FC236}">
                            <a16:creationId xmlns:a16="http://schemas.microsoft.com/office/drawing/2014/main" id="{D3442EE3-8268-FCBF-A00C-72C4916D3F68}"/>
                          </a:ext>
                        </a:extLst>
                      </p:cNvPr>
                      <p:cNvPicPr/>
                      <p:nvPr/>
                    </p:nvPicPr>
                    <p:blipFill>
                      <a:blip r:embed="rId8"/>
                      <a:stretch>
                        <a:fillRect/>
                      </a:stretch>
                    </p:blipFill>
                    <p:spPr>
                      <a:xfrm>
                        <a:off x="4927600" y="2641600"/>
                        <a:ext cx="914400" cy="198438"/>
                      </a:xfrm>
                      <a:prstGeom prst="rect">
                        <a:avLst/>
                      </a:prstGeom>
                    </p:spPr>
                  </p:pic>
                </p:oleObj>
              </mc:Fallback>
            </mc:AlternateContent>
          </a:graphicData>
        </a:graphic>
      </p:graphicFrame>
      <p:pic>
        <p:nvPicPr>
          <p:cNvPr id="6" name="图形 5">
            <a:extLst>
              <a:ext uri="{FF2B5EF4-FFF2-40B4-BE49-F238E27FC236}">
                <a16:creationId xmlns:a16="http://schemas.microsoft.com/office/drawing/2014/main" id="{5C16B271-8246-A06B-2099-A18F71DB8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95408" y="3029779"/>
            <a:ext cx="3135636" cy="3215878"/>
          </a:xfrm>
          <a:prstGeom prst="rect">
            <a:avLst/>
          </a:prstGeom>
        </p:spPr>
      </p:pic>
    </p:spTree>
    <p:extLst>
      <p:ext uri="{BB962C8B-B14F-4D97-AF65-F5344CB8AC3E}">
        <p14:creationId xmlns:p14="http://schemas.microsoft.com/office/powerpoint/2010/main" val="103529085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Das, Abhishek, et al. "Tarmac: Targeted multi-agent communication." International Conference on Machine Learning. PMLR, 2019.</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1107DC6-24B2-3719-5874-6518F01E3B98}"/>
                  </a:ext>
                </a:extLst>
              </p:cNvPr>
              <p:cNvSpPr/>
              <p:nvPr/>
            </p:nvSpPr>
            <p:spPr>
              <a:xfrm>
                <a:off x="171874" y="912926"/>
                <a:ext cx="8799616" cy="546630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TarMAC</a:t>
                </a:r>
              </a:p>
              <a:p>
                <a:pPr marL="800100" lvl="1"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Left: At every timestep, </a:t>
                </a:r>
                <a:r>
                  <a:rPr lang="en-US" altLang="zh-CN" sz="2400" dirty="0">
                    <a:solidFill>
                      <a:schemeClr val="accent1"/>
                    </a:solidFill>
                    <a:latin typeface="Times New Roman" panose="02020603050405020304" pitchFamily="18" charset="0"/>
                    <a:cs typeface="Times New Roman" panose="02020603050405020304" pitchFamily="18" charset="0"/>
                  </a:rPr>
                  <a:t>each agent policy gets a local observation </a:t>
                </a:r>
                <a14:m>
                  <m:oMath xmlns:m="http://schemas.openxmlformats.org/officeDocument/2006/math">
                    <m:sSubSup>
                      <m:sSubSupPr>
                        <m:ctrlPr>
                          <a:rPr lang="en-US" altLang="zh-CN" sz="2400" i="1" smtClean="0">
                            <a:solidFill>
                              <a:schemeClr val="accent1"/>
                            </a:solidFill>
                            <a:latin typeface="Cambria Math" panose="02040503050406030204" pitchFamily="18" charset="0"/>
                            <a:cs typeface="Times New Roman" panose="02020603050405020304" pitchFamily="18" charset="0"/>
                          </a:rPr>
                        </m:ctrlPr>
                      </m:sSubSupPr>
                      <m:e>
                        <m:r>
                          <a:rPr lang="en-US" altLang="zh-CN" sz="2400" b="0" i="1" smtClean="0">
                            <a:solidFill>
                              <a:schemeClr val="accent1"/>
                            </a:solidFill>
                            <a:latin typeface="Cambria Math" panose="02040503050406030204" pitchFamily="18" charset="0"/>
                            <a:cs typeface="Times New Roman" panose="02020603050405020304" pitchFamily="18" charset="0"/>
                          </a:rPr>
                          <m:t>𝜔</m:t>
                        </m:r>
                      </m:e>
                      <m:sub>
                        <m:r>
                          <a:rPr lang="en-US" altLang="zh-CN" sz="2400" b="0" i="1" smtClean="0">
                            <a:solidFill>
                              <a:schemeClr val="accent1"/>
                            </a:solidFill>
                            <a:latin typeface="Cambria Math" panose="02040503050406030204" pitchFamily="18" charset="0"/>
                            <a:cs typeface="Times New Roman" panose="02020603050405020304" pitchFamily="18" charset="0"/>
                          </a:rPr>
                          <m:t>𝑖</m:t>
                        </m:r>
                      </m:sub>
                      <m:sup>
                        <m:r>
                          <a:rPr lang="en-US" altLang="zh-CN" sz="2400" b="0" i="1" smtClean="0">
                            <a:solidFill>
                              <a:schemeClr val="accent1"/>
                            </a:solidFill>
                            <a:latin typeface="Cambria Math" panose="02040503050406030204" pitchFamily="18" charset="0"/>
                            <a:cs typeface="Times New Roman" panose="02020603050405020304" pitchFamily="18" charset="0"/>
                          </a:rPr>
                          <m:t>𝑡</m:t>
                        </m:r>
                      </m:sup>
                    </m:sSubSup>
                    <m:r>
                      <a:rPr lang="en-US" altLang="zh-CN" sz="2400" b="0" i="1" smtClean="0">
                        <a:solidFill>
                          <a:schemeClr val="accent1"/>
                        </a:solidFill>
                        <a:latin typeface="Cambria Math" panose="02040503050406030204" pitchFamily="18" charset="0"/>
                        <a:cs typeface="Times New Roman" panose="02020603050405020304" pitchFamily="18" charset="0"/>
                      </a:rPr>
                      <m:t> </m:t>
                    </m:r>
                  </m:oMath>
                </a14:m>
                <a:r>
                  <a:rPr lang="en-US" altLang="zh-CN" sz="2400" dirty="0">
                    <a:solidFill>
                      <a:schemeClr val="accent1"/>
                    </a:solidFill>
                    <a:latin typeface="Times New Roman" panose="02020603050405020304" pitchFamily="18" charset="0"/>
                    <a:cs typeface="Times New Roman" panose="02020603050405020304" pitchFamily="18" charset="0"/>
                  </a:rPr>
                  <a:t>and aggregated message </a:t>
                </a:r>
                <a14:m>
                  <m:oMath xmlns:m="http://schemas.openxmlformats.org/officeDocument/2006/math">
                    <m:sSubSup>
                      <m:sSubSupPr>
                        <m:ctrlPr>
                          <a:rPr lang="en-US" altLang="zh-CN" sz="2400" i="1">
                            <a:solidFill>
                              <a:schemeClr val="accent1"/>
                            </a:solidFill>
                            <a:latin typeface="Cambria Math" panose="02040503050406030204" pitchFamily="18" charset="0"/>
                            <a:cs typeface="Times New Roman" panose="02020603050405020304" pitchFamily="18" charset="0"/>
                          </a:rPr>
                        </m:ctrlPr>
                      </m:sSubSupPr>
                      <m:e>
                        <m:r>
                          <m:rPr>
                            <m:sty m:val="p"/>
                          </m:rPr>
                          <a:rPr lang="en-US" altLang="zh-CN" sz="2400" i="1" smtClean="0">
                            <a:solidFill>
                              <a:schemeClr val="accent1"/>
                            </a:solidFill>
                            <a:latin typeface="Cambria Math" panose="02040503050406030204" pitchFamily="18" charset="0"/>
                            <a:cs typeface="Times New Roman" panose="02020603050405020304" pitchFamily="18" charset="0"/>
                          </a:rPr>
                          <m:t>c</m:t>
                        </m:r>
                      </m:e>
                      <m:sub>
                        <m:r>
                          <a:rPr lang="en-US" altLang="zh-CN" sz="2400" i="1">
                            <a:solidFill>
                              <a:schemeClr val="accent1"/>
                            </a:solidFill>
                            <a:latin typeface="Cambria Math" panose="02040503050406030204" pitchFamily="18" charset="0"/>
                            <a:cs typeface="Times New Roman" panose="02020603050405020304" pitchFamily="18" charset="0"/>
                          </a:rPr>
                          <m:t>𝑖</m:t>
                        </m:r>
                      </m:sub>
                      <m:sup>
                        <m:r>
                          <a:rPr lang="en-US" altLang="zh-CN" sz="2400" i="1">
                            <a:solidFill>
                              <a:schemeClr val="accent1"/>
                            </a:solidFill>
                            <a:latin typeface="Cambria Math" panose="02040503050406030204" pitchFamily="18" charset="0"/>
                            <a:cs typeface="Times New Roman" panose="02020603050405020304" pitchFamily="18" charset="0"/>
                          </a:rPr>
                          <m:t>𝑡</m:t>
                        </m:r>
                      </m:sup>
                    </m:sSubSup>
                    <m:r>
                      <a:rPr lang="en-US" altLang="zh-CN" sz="2400" i="1">
                        <a:solidFill>
                          <a:schemeClr val="accent1"/>
                        </a:solidFill>
                        <a:latin typeface="Cambria Math" panose="02040503050406030204" pitchFamily="18" charset="0"/>
                        <a:cs typeface="Times New Roman" panose="02020603050405020304" pitchFamily="18" charset="0"/>
                      </a:rPr>
                      <m:t> </m:t>
                    </m:r>
                  </m:oMath>
                </a14:m>
                <a:r>
                  <a:rPr lang="en-US" altLang="zh-CN" sz="2400" dirty="0">
                    <a:solidFill>
                      <a:schemeClr val="accent1"/>
                    </a:solidFill>
                    <a:latin typeface="Times New Roman" panose="02020603050405020304" pitchFamily="18" charset="0"/>
                    <a:cs typeface="Times New Roman" panose="02020603050405020304" pitchFamily="18" charset="0"/>
                  </a:rPr>
                  <a:t>as input, and predicts an environment action </a:t>
                </a:r>
                <a14:m>
                  <m:oMath xmlns:m="http://schemas.openxmlformats.org/officeDocument/2006/math">
                    <m:sSubSup>
                      <m:sSubSupPr>
                        <m:ctrlPr>
                          <a:rPr lang="en-US" altLang="zh-CN" sz="2400" i="1">
                            <a:solidFill>
                              <a:schemeClr val="accent1"/>
                            </a:solidFill>
                            <a:latin typeface="Cambria Math" panose="02040503050406030204" pitchFamily="18" charset="0"/>
                            <a:cs typeface="Times New Roman" panose="02020603050405020304" pitchFamily="18" charset="0"/>
                          </a:rPr>
                        </m:ctrlPr>
                      </m:sSubSupPr>
                      <m:e>
                        <m:r>
                          <m:rPr>
                            <m:sty m:val="p"/>
                          </m:rPr>
                          <a:rPr lang="en-US" altLang="zh-CN" sz="2400" i="1" smtClean="0">
                            <a:solidFill>
                              <a:schemeClr val="accent1"/>
                            </a:solidFill>
                            <a:latin typeface="Cambria Math" panose="02040503050406030204" pitchFamily="18" charset="0"/>
                            <a:cs typeface="Times New Roman" panose="02020603050405020304" pitchFamily="18" charset="0"/>
                          </a:rPr>
                          <m:t>a</m:t>
                        </m:r>
                      </m:e>
                      <m:sub>
                        <m:r>
                          <a:rPr lang="en-US" altLang="zh-CN" sz="2400" i="1">
                            <a:solidFill>
                              <a:schemeClr val="accent1"/>
                            </a:solidFill>
                            <a:latin typeface="Cambria Math" panose="02040503050406030204" pitchFamily="18" charset="0"/>
                            <a:cs typeface="Times New Roman" panose="02020603050405020304" pitchFamily="18" charset="0"/>
                          </a:rPr>
                          <m:t>𝑖</m:t>
                        </m:r>
                      </m:sub>
                      <m:sup>
                        <m:r>
                          <a:rPr lang="en-US" altLang="zh-CN" sz="2400" i="1">
                            <a:solidFill>
                              <a:schemeClr val="accent1"/>
                            </a:solidFill>
                            <a:latin typeface="Cambria Math" panose="02040503050406030204" pitchFamily="18" charset="0"/>
                            <a:cs typeface="Times New Roman" panose="02020603050405020304" pitchFamily="18" charset="0"/>
                          </a:rPr>
                          <m:t>𝑡</m:t>
                        </m:r>
                      </m:sup>
                    </m:sSubSup>
                    <m:r>
                      <a:rPr lang="en-US" altLang="zh-CN" sz="2400" i="1">
                        <a:solidFill>
                          <a:schemeClr val="accent1"/>
                        </a:solidFill>
                        <a:latin typeface="Cambria Math" panose="02040503050406030204" pitchFamily="18" charset="0"/>
                        <a:cs typeface="Times New Roman" panose="02020603050405020304" pitchFamily="18" charset="0"/>
                      </a:rPr>
                      <m:t> </m:t>
                    </m:r>
                  </m:oMath>
                </a14:m>
                <a:r>
                  <a:rPr lang="en-US" altLang="zh-CN" sz="2400" dirty="0">
                    <a:solidFill>
                      <a:schemeClr val="accent1"/>
                    </a:solidFill>
                    <a:latin typeface="Times New Roman" panose="02020603050405020304" pitchFamily="18" charset="0"/>
                    <a:cs typeface="Times New Roman" panose="02020603050405020304" pitchFamily="18" charset="0"/>
                  </a:rPr>
                  <a:t>and a targeted communication message</a:t>
                </a:r>
                <a:r>
                  <a:rPr lang="en-US" altLang="zh-CN" sz="2400" dirty="0">
                    <a:solidFill>
                      <a:schemeClr val="accent1"/>
                    </a:solidFill>
                    <a:cs typeface="Times New Roman" panose="02020603050405020304" pitchFamily="18" charset="0"/>
                  </a:rPr>
                  <a:t> </a:t>
                </a:r>
                <a14:m>
                  <m:oMath xmlns:m="http://schemas.openxmlformats.org/officeDocument/2006/math">
                    <m:sSubSup>
                      <m:sSubSupPr>
                        <m:ctrlPr>
                          <a:rPr lang="en-US" altLang="zh-CN" sz="2400" i="1">
                            <a:solidFill>
                              <a:schemeClr val="accent1"/>
                            </a:solidFill>
                            <a:latin typeface="Cambria Math" panose="02040503050406030204" pitchFamily="18" charset="0"/>
                            <a:cs typeface="Times New Roman" panose="02020603050405020304" pitchFamily="18" charset="0"/>
                          </a:rPr>
                        </m:ctrlPr>
                      </m:sSubSupPr>
                      <m:e>
                        <m:r>
                          <a:rPr lang="en-US" altLang="zh-CN" sz="2400" b="0" i="1" smtClean="0">
                            <a:solidFill>
                              <a:schemeClr val="accent1"/>
                            </a:solidFill>
                            <a:latin typeface="Cambria Math" panose="02040503050406030204" pitchFamily="18" charset="0"/>
                            <a:cs typeface="Times New Roman" panose="02020603050405020304" pitchFamily="18" charset="0"/>
                          </a:rPr>
                          <m:t>𝑚</m:t>
                        </m:r>
                      </m:e>
                      <m:sub>
                        <m:r>
                          <a:rPr lang="en-US" altLang="zh-CN" sz="2400" i="1">
                            <a:solidFill>
                              <a:schemeClr val="accent1"/>
                            </a:solidFill>
                            <a:latin typeface="Cambria Math" panose="02040503050406030204" pitchFamily="18" charset="0"/>
                            <a:cs typeface="Times New Roman" panose="02020603050405020304" pitchFamily="18" charset="0"/>
                          </a:rPr>
                          <m:t>𝑖</m:t>
                        </m:r>
                      </m:sub>
                      <m:sup>
                        <m:r>
                          <a:rPr lang="en-US" altLang="zh-CN" sz="2400" i="1">
                            <a:solidFill>
                              <a:schemeClr val="accent1"/>
                            </a:solidFill>
                            <a:latin typeface="Cambria Math" panose="02040503050406030204" pitchFamily="18" charset="0"/>
                            <a:cs typeface="Times New Roman" panose="02020603050405020304" pitchFamily="18" charset="0"/>
                          </a:rPr>
                          <m:t>𝑡</m:t>
                        </m:r>
                      </m:sup>
                    </m:sSubSup>
                  </m:oMath>
                </a14:m>
                <a:r>
                  <a:rPr lang="en-US" altLang="zh-CN" sz="2400" dirty="0">
                    <a:solidFill>
                      <a:srgbClr val="000000"/>
                    </a:solidFill>
                    <a:latin typeface="Times New Roman" panose="02020603050405020304" pitchFamily="18" charset="0"/>
                    <a:cs typeface="Times New Roman" panose="02020603050405020304" pitchFamily="18" charset="0"/>
                  </a:rPr>
                  <a:t>. Right: Targeted communication between agents is implemented as </a:t>
                </a:r>
                <a:r>
                  <a:rPr lang="en-US" altLang="zh-CN" sz="2400" dirty="0">
                    <a:solidFill>
                      <a:srgbClr val="FF0000"/>
                    </a:solidFill>
                    <a:latin typeface="Times New Roman" panose="02020603050405020304" pitchFamily="18" charset="0"/>
                    <a:cs typeface="Times New Roman" panose="02020603050405020304" pitchFamily="18" charset="0"/>
                  </a:rPr>
                  <a:t>a signature-based soft attention mechanism</a:t>
                </a: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cs typeface="Times New Roman" panose="02020603050405020304" pitchFamily="18" charset="0"/>
                  </a:rPr>
                  <a:t>Each agent broadcasts a message </a:t>
                </a:r>
                <a14:m>
                  <m:oMath xmlns:m="http://schemas.openxmlformats.org/officeDocument/2006/math">
                    <m:sSubSup>
                      <m:sSubSupPr>
                        <m:ctrlPr>
                          <a:rPr lang="en-US" altLang="zh-CN" sz="2400" i="1">
                            <a:solidFill>
                              <a:schemeClr val="accent1"/>
                            </a:solidFill>
                            <a:latin typeface="Cambria Math" panose="02040503050406030204" pitchFamily="18" charset="0"/>
                            <a:cs typeface="Times New Roman" panose="02020603050405020304" pitchFamily="18" charset="0"/>
                          </a:rPr>
                        </m:ctrlPr>
                      </m:sSubSupPr>
                      <m:e>
                        <m:r>
                          <a:rPr lang="en-US" altLang="zh-CN" sz="2400" b="0" i="1" smtClean="0">
                            <a:solidFill>
                              <a:schemeClr val="accent1"/>
                            </a:solidFill>
                            <a:latin typeface="Cambria Math" panose="02040503050406030204" pitchFamily="18" charset="0"/>
                            <a:cs typeface="Times New Roman" panose="02020603050405020304" pitchFamily="18" charset="0"/>
                          </a:rPr>
                          <m:t>𝑚</m:t>
                        </m:r>
                      </m:e>
                      <m:sub>
                        <m:r>
                          <a:rPr lang="en-US" altLang="zh-CN" sz="2400" i="1">
                            <a:solidFill>
                              <a:schemeClr val="accent1"/>
                            </a:solidFill>
                            <a:latin typeface="Cambria Math" panose="02040503050406030204" pitchFamily="18" charset="0"/>
                            <a:cs typeface="Times New Roman" panose="02020603050405020304" pitchFamily="18" charset="0"/>
                          </a:rPr>
                          <m:t>𝑖</m:t>
                        </m:r>
                      </m:sub>
                      <m:sup>
                        <m:r>
                          <a:rPr lang="en-US" altLang="zh-CN" sz="2400" i="1">
                            <a:solidFill>
                              <a:schemeClr val="accent1"/>
                            </a:solidFill>
                            <a:latin typeface="Cambria Math" panose="02040503050406030204" pitchFamily="18" charset="0"/>
                            <a:cs typeface="Times New Roman" panose="02020603050405020304" pitchFamily="18" charset="0"/>
                          </a:rPr>
                          <m:t>𝑡</m:t>
                        </m:r>
                      </m:sup>
                    </m:sSubSup>
                    <m:r>
                      <a:rPr lang="en-US" altLang="zh-CN" sz="2400" i="1">
                        <a:solidFill>
                          <a:schemeClr val="accent1"/>
                        </a:solidFill>
                        <a:latin typeface="Cambria Math" panose="02040503050406030204" pitchFamily="18" charset="0"/>
                        <a:cs typeface="Times New Roman" panose="02020603050405020304" pitchFamily="18" charset="0"/>
                      </a:rPr>
                      <m:t> </m:t>
                    </m:r>
                  </m:oMath>
                </a14:m>
                <a:r>
                  <a:rPr lang="en-US" altLang="zh-CN" sz="2400" dirty="0">
                    <a:solidFill>
                      <a:schemeClr val="accent1"/>
                    </a:solidFill>
                    <a:latin typeface="Times New Roman" panose="02020603050405020304" pitchFamily="18" charset="0"/>
                    <a:cs typeface="Times New Roman" panose="02020603050405020304" pitchFamily="18" charset="0"/>
                  </a:rPr>
                  <a:t>consisting of a signature </a:t>
                </a:r>
                <a14:m>
                  <m:oMath xmlns:m="http://schemas.openxmlformats.org/officeDocument/2006/math">
                    <m:sSubSup>
                      <m:sSubSupPr>
                        <m:ctrlPr>
                          <a:rPr lang="en-US" altLang="zh-CN" sz="2400" i="1">
                            <a:solidFill>
                              <a:schemeClr val="accent1"/>
                            </a:solidFill>
                            <a:latin typeface="Cambria Math" panose="02040503050406030204" pitchFamily="18" charset="0"/>
                            <a:cs typeface="Times New Roman" panose="02020603050405020304" pitchFamily="18" charset="0"/>
                          </a:rPr>
                        </m:ctrlPr>
                      </m:sSubSupPr>
                      <m:e>
                        <m:r>
                          <a:rPr lang="en-US" altLang="zh-CN" sz="2400" b="0" i="1" smtClean="0">
                            <a:solidFill>
                              <a:schemeClr val="accent1"/>
                            </a:solidFill>
                            <a:latin typeface="Cambria Math" panose="02040503050406030204" pitchFamily="18" charset="0"/>
                            <a:cs typeface="Times New Roman" panose="02020603050405020304" pitchFamily="18" charset="0"/>
                          </a:rPr>
                          <m:t>𝑘</m:t>
                        </m:r>
                      </m:e>
                      <m:sub>
                        <m:r>
                          <a:rPr lang="en-US" altLang="zh-CN" sz="2400" i="1">
                            <a:solidFill>
                              <a:schemeClr val="accent1"/>
                            </a:solidFill>
                            <a:latin typeface="Cambria Math" panose="02040503050406030204" pitchFamily="18" charset="0"/>
                            <a:cs typeface="Times New Roman" panose="02020603050405020304" pitchFamily="18" charset="0"/>
                          </a:rPr>
                          <m:t>𝑖</m:t>
                        </m:r>
                      </m:sub>
                      <m:sup>
                        <m:r>
                          <a:rPr lang="en-US" altLang="zh-CN" sz="2400" i="1">
                            <a:solidFill>
                              <a:schemeClr val="accent1"/>
                            </a:solidFill>
                            <a:latin typeface="Cambria Math" panose="02040503050406030204" pitchFamily="18" charset="0"/>
                            <a:cs typeface="Times New Roman" panose="02020603050405020304" pitchFamily="18" charset="0"/>
                          </a:rPr>
                          <m:t>𝑡</m:t>
                        </m:r>
                      </m:sup>
                    </m:sSubSup>
                  </m:oMath>
                </a14:m>
                <a:r>
                  <a:rPr lang="en-US" altLang="zh-CN" sz="2400" dirty="0">
                    <a:solidFill>
                      <a:schemeClr val="accent1"/>
                    </a:solidFill>
                    <a:latin typeface="Times New Roman" panose="02020603050405020304" pitchFamily="18" charset="0"/>
                    <a:cs typeface="Times New Roman" panose="02020603050405020304" pitchFamily="18" charset="0"/>
                  </a:rPr>
                  <a:t>, which can be used to encode agent-specific information and a value </a:t>
                </a:r>
                <a14:m>
                  <m:oMath xmlns:m="http://schemas.openxmlformats.org/officeDocument/2006/math">
                    <m:sSubSup>
                      <m:sSubSupPr>
                        <m:ctrlPr>
                          <a:rPr lang="en-US" altLang="zh-CN" sz="2400" i="1">
                            <a:solidFill>
                              <a:schemeClr val="accent1"/>
                            </a:solidFill>
                            <a:latin typeface="Cambria Math" panose="02040503050406030204" pitchFamily="18" charset="0"/>
                            <a:cs typeface="Times New Roman" panose="02020603050405020304" pitchFamily="18" charset="0"/>
                          </a:rPr>
                        </m:ctrlPr>
                      </m:sSubSupPr>
                      <m:e>
                        <m:r>
                          <a:rPr lang="en-US" altLang="zh-CN" sz="2400" b="0" i="1" smtClean="0">
                            <a:solidFill>
                              <a:schemeClr val="accent1"/>
                            </a:solidFill>
                            <a:latin typeface="Cambria Math" panose="02040503050406030204" pitchFamily="18" charset="0"/>
                            <a:cs typeface="Times New Roman" panose="02020603050405020304" pitchFamily="18" charset="0"/>
                          </a:rPr>
                          <m:t>𝑣</m:t>
                        </m:r>
                      </m:e>
                      <m:sub>
                        <m:r>
                          <a:rPr lang="en-US" altLang="zh-CN" sz="2400" i="1">
                            <a:solidFill>
                              <a:schemeClr val="accent1"/>
                            </a:solidFill>
                            <a:latin typeface="Cambria Math" panose="02040503050406030204" pitchFamily="18" charset="0"/>
                            <a:cs typeface="Times New Roman" panose="02020603050405020304" pitchFamily="18" charset="0"/>
                          </a:rPr>
                          <m:t>𝑖</m:t>
                        </m:r>
                      </m:sub>
                      <m:sup>
                        <m:r>
                          <a:rPr lang="en-US" altLang="zh-CN" sz="2400" i="1">
                            <a:solidFill>
                              <a:schemeClr val="accent1"/>
                            </a:solidFill>
                            <a:latin typeface="Cambria Math" panose="02040503050406030204" pitchFamily="18" charset="0"/>
                            <a:cs typeface="Times New Roman" panose="02020603050405020304" pitchFamily="18" charset="0"/>
                          </a:rPr>
                          <m:t>𝑡</m:t>
                        </m:r>
                      </m:sup>
                    </m:sSubSup>
                  </m:oMath>
                </a14:m>
                <a:r>
                  <a:rPr lang="en-US" altLang="zh-CN" sz="2400" dirty="0">
                    <a:solidFill>
                      <a:srgbClr val="000000"/>
                    </a:solidFill>
                    <a:latin typeface="Times New Roman" panose="02020603050405020304" pitchFamily="18" charset="0"/>
                    <a:cs typeface="Times New Roman" panose="02020603050405020304" pitchFamily="18" charset="0"/>
                  </a:rPr>
                  <a:t>, which contains the actual message. At the next timestep, each receiving agent gets as input a convex combination of message values, where the attention weights are obtained by a dot product between sender’s signature </a:t>
                </a:r>
                <a14:m>
                  <m:oMath xmlns:m="http://schemas.openxmlformats.org/officeDocument/2006/math">
                    <m:sSubSup>
                      <m:sSubSupPr>
                        <m:ctrlPr>
                          <a:rPr lang="en-US" altLang="zh-CN" sz="2400" i="1">
                            <a:solidFill>
                              <a:srgbClr val="000000"/>
                            </a:solidFill>
                            <a:latin typeface="Cambria Math" panose="02040503050406030204" pitchFamily="18" charset="0"/>
                            <a:cs typeface="Times New Roman" panose="02020603050405020304" pitchFamily="18" charset="0"/>
                          </a:rPr>
                        </m:ctrlPr>
                      </m:sSubSupPr>
                      <m:e>
                        <m:r>
                          <a:rPr lang="en-US" altLang="zh-CN" sz="2400" i="1">
                            <a:solidFill>
                              <a:srgbClr val="000000"/>
                            </a:solidFill>
                            <a:latin typeface="Cambria Math" panose="02040503050406030204" pitchFamily="18" charset="0"/>
                            <a:cs typeface="Times New Roman" panose="02020603050405020304" pitchFamily="18" charset="0"/>
                          </a:rPr>
                          <m:t>𝑘</m:t>
                        </m:r>
                      </m:e>
                      <m:sub>
                        <m:r>
                          <a:rPr lang="en-US" altLang="zh-CN" sz="2400" i="1">
                            <a:solidFill>
                              <a:srgbClr val="000000"/>
                            </a:solidFill>
                            <a:latin typeface="Cambria Math" panose="02040503050406030204" pitchFamily="18" charset="0"/>
                            <a:cs typeface="Times New Roman" panose="02020603050405020304" pitchFamily="18" charset="0"/>
                          </a:rPr>
                          <m:t>𝑖</m:t>
                        </m:r>
                      </m:sub>
                      <m:sup>
                        <m:r>
                          <a:rPr lang="en-US" altLang="zh-CN" sz="2400" i="1">
                            <a:solidFill>
                              <a:srgbClr val="000000"/>
                            </a:solidFill>
                            <a:latin typeface="Cambria Math" panose="02040503050406030204" pitchFamily="18" charset="0"/>
                            <a:cs typeface="Times New Roman" panose="02020603050405020304" pitchFamily="18" charset="0"/>
                          </a:rPr>
                          <m:t>𝑡</m:t>
                        </m:r>
                      </m:sup>
                    </m:sSubSup>
                    <m:r>
                      <a:rPr lang="en-US" altLang="zh-CN" sz="2400" i="1">
                        <a:solidFill>
                          <a:srgbClr val="000000"/>
                        </a:solidFill>
                        <a:latin typeface="Cambria Math" panose="02040503050406030204" pitchFamily="18" charset="0"/>
                        <a:cs typeface="Times New Roman" panose="02020603050405020304" pitchFamily="18" charset="0"/>
                      </a:rPr>
                      <m:t> </m:t>
                    </m:r>
                  </m:oMath>
                </a14:m>
                <a:r>
                  <a:rPr lang="en-US" altLang="zh-CN" sz="2400" dirty="0">
                    <a:solidFill>
                      <a:srgbClr val="000000"/>
                    </a:solidFill>
                    <a:latin typeface="Times New Roman" panose="02020603050405020304" pitchFamily="18" charset="0"/>
                    <a:cs typeface="Times New Roman" panose="02020603050405020304" pitchFamily="18" charset="0"/>
                  </a:rPr>
                  <a:t>and </a:t>
                </a:r>
                <a:r>
                  <a:rPr lang="en-US" altLang="zh-CN" sz="2400" dirty="0">
                    <a:solidFill>
                      <a:schemeClr val="accent1"/>
                    </a:solidFill>
                    <a:latin typeface="Times New Roman" panose="02020603050405020304" pitchFamily="18" charset="0"/>
                    <a:cs typeface="Times New Roman" panose="02020603050405020304" pitchFamily="18" charset="0"/>
                  </a:rPr>
                  <a:t>a query vector </a:t>
                </a:r>
                <a14:m>
                  <m:oMath xmlns:m="http://schemas.openxmlformats.org/officeDocument/2006/math">
                    <m:sSubSup>
                      <m:sSubSupPr>
                        <m:ctrlPr>
                          <a:rPr lang="en-US" altLang="zh-CN" sz="2400" i="1">
                            <a:solidFill>
                              <a:schemeClr val="accent1"/>
                            </a:solidFill>
                            <a:latin typeface="Cambria Math" panose="02040503050406030204" pitchFamily="18" charset="0"/>
                            <a:cs typeface="Times New Roman" panose="02020603050405020304" pitchFamily="18" charset="0"/>
                          </a:rPr>
                        </m:ctrlPr>
                      </m:sSubSupPr>
                      <m:e>
                        <m:r>
                          <a:rPr lang="en-US" altLang="zh-CN" sz="2400" b="0" i="1" smtClean="0">
                            <a:solidFill>
                              <a:schemeClr val="accent1"/>
                            </a:solidFill>
                            <a:latin typeface="Cambria Math" panose="02040503050406030204" pitchFamily="18" charset="0"/>
                            <a:cs typeface="Times New Roman" panose="02020603050405020304" pitchFamily="18" charset="0"/>
                          </a:rPr>
                          <m:t>𝑞</m:t>
                        </m:r>
                      </m:e>
                      <m:sub>
                        <m:r>
                          <a:rPr lang="en-US" altLang="zh-CN" sz="2400" b="0" i="1" smtClean="0">
                            <a:solidFill>
                              <a:schemeClr val="accent1"/>
                            </a:solidFill>
                            <a:latin typeface="Cambria Math" panose="02040503050406030204" pitchFamily="18" charset="0"/>
                            <a:cs typeface="Times New Roman" panose="02020603050405020304" pitchFamily="18" charset="0"/>
                          </a:rPr>
                          <m:t>𝑗</m:t>
                        </m:r>
                      </m:sub>
                      <m:sup>
                        <m:r>
                          <a:rPr lang="en-US" altLang="zh-CN" sz="2400" i="1">
                            <a:solidFill>
                              <a:schemeClr val="accent1"/>
                            </a:solidFill>
                            <a:latin typeface="Cambria Math" panose="02040503050406030204" pitchFamily="18" charset="0"/>
                            <a:cs typeface="Times New Roman" panose="02020603050405020304" pitchFamily="18" charset="0"/>
                          </a:rPr>
                          <m:t>𝑡</m:t>
                        </m:r>
                        <m:r>
                          <a:rPr lang="en-US" altLang="zh-CN" sz="2400" b="0" i="1" smtClean="0">
                            <a:solidFill>
                              <a:schemeClr val="accent1"/>
                            </a:solidFill>
                            <a:latin typeface="Cambria Math" panose="02040503050406030204" pitchFamily="18" charset="0"/>
                            <a:cs typeface="Times New Roman" panose="02020603050405020304" pitchFamily="18" charset="0"/>
                          </a:rPr>
                          <m:t>+1</m:t>
                        </m:r>
                      </m:sup>
                    </m:sSubSup>
                    <m:r>
                      <a:rPr lang="en-US" altLang="zh-CN" sz="2400" i="1">
                        <a:solidFill>
                          <a:schemeClr val="accent1"/>
                        </a:solidFill>
                        <a:latin typeface="Cambria Math" panose="02040503050406030204" pitchFamily="18" charset="0"/>
                        <a:cs typeface="Times New Roman" panose="02020603050405020304" pitchFamily="18" charset="0"/>
                      </a:rPr>
                      <m:t> </m:t>
                    </m:r>
                  </m:oMath>
                </a14:m>
                <a:r>
                  <a:rPr lang="en-US" altLang="zh-CN" sz="2400" dirty="0">
                    <a:solidFill>
                      <a:schemeClr val="accent1"/>
                    </a:solidFill>
                    <a:latin typeface="Times New Roman" panose="02020603050405020304" pitchFamily="18" charset="0"/>
                    <a:cs typeface="Times New Roman" panose="02020603050405020304" pitchFamily="18" charset="0"/>
                  </a:rPr>
                  <a:t>predicted from the receiver’s hidden state</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51107DC6-24B2-3719-5874-6518F01E3B98}"/>
                  </a:ext>
                </a:extLst>
              </p:cNvPr>
              <p:cNvSpPr>
                <a:spLocks noRot="1" noChangeAspect="1" noMove="1" noResize="1" noEditPoints="1" noAdjustHandles="1" noChangeArrowheads="1" noChangeShapeType="1" noTextEdit="1"/>
              </p:cNvSpPr>
              <p:nvPr/>
            </p:nvSpPr>
            <p:spPr>
              <a:xfrm>
                <a:off x="171874" y="912926"/>
                <a:ext cx="8799616" cy="5466305"/>
              </a:xfrm>
              <a:prstGeom prst="rect">
                <a:avLst/>
              </a:prstGeom>
              <a:blipFill>
                <a:blip r:embed="rId3"/>
                <a:stretch>
                  <a:fillRect l="-900" t="-893" b="-18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764552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Das, Abhishek, et al. "Tarmac: Targeted multi-agent communication." International Conference on Machine Learning. PMLR, 2019.</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1107DC6-24B2-3719-5874-6518F01E3B98}"/>
                  </a:ext>
                </a:extLst>
              </p:cNvPr>
              <p:cNvSpPr/>
              <p:nvPr/>
            </p:nvSpPr>
            <p:spPr>
              <a:xfrm>
                <a:off x="171874" y="912926"/>
                <a:ext cx="8799616" cy="518225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TarMAC</a:t>
                </a:r>
              </a:p>
              <a:p>
                <a:pPr marL="800100" lvl="1"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Multi-Round Communication</a:t>
                </a:r>
              </a:p>
              <a:p>
                <a:pPr marL="1257300" lvl="2"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For multi-round communication, aggregated message vector </a:t>
                </a:r>
                <a14:m>
                  <m:oMath xmlns:m="http://schemas.openxmlformats.org/officeDocument/2006/math">
                    <m:sSubSup>
                      <m:sSubSupPr>
                        <m:ctrlPr>
                          <a:rPr lang="en-US" altLang="zh-CN" sz="2400" i="1" smtClean="0">
                            <a:solidFill>
                              <a:srgbClr val="000000"/>
                            </a:solidFill>
                            <a:latin typeface="Cambria Math" panose="02040503050406030204" pitchFamily="18" charset="0"/>
                            <a:cs typeface="Times New Roman" panose="02020603050405020304" pitchFamily="18" charset="0"/>
                          </a:rPr>
                        </m:ctrlPr>
                      </m:sSubSupPr>
                      <m:e>
                        <m:r>
                          <a:rPr lang="en-US" altLang="zh-CN" sz="2400" b="0" i="1" smtClean="0">
                            <a:solidFill>
                              <a:srgbClr val="000000"/>
                            </a:solidFill>
                            <a:latin typeface="Cambria Math" panose="02040503050406030204" pitchFamily="18" charset="0"/>
                            <a:cs typeface="Times New Roman" panose="02020603050405020304" pitchFamily="18" charset="0"/>
                          </a:rPr>
                          <m:t>𝑐</m:t>
                        </m:r>
                      </m:e>
                      <m:sub>
                        <m:r>
                          <a:rPr lang="en-US" altLang="zh-CN" sz="2400" b="0" i="1" smtClean="0">
                            <a:solidFill>
                              <a:srgbClr val="000000"/>
                            </a:solidFill>
                            <a:latin typeface="Cambria Math" panose="02040503050406030204" pitchFamily="18" charset="0"/>
                            <a:cs typeface="Times New Roman" panose="02020603050405020304" pitchFamily="18" charset="0"/>
                          </a:rPr>
                          <m:t>𝑗</m:t>
                        </m:r>
                      </m:sub>
                      <m:sup>
                        <m:r>
                          <a:rPr lang="en-US" altLang="zh-CN" sz="2400" i="1">
                            <a:solidFill>
                              <a:srgbClr val="000000"/>
                            </a:solidFill>
                            <a:latin typeface="Cambria Math" panose="02040503050406030204" pitchFamily="18" charset="0"/>
                            <a:cs typeface="Times New Roman" panose="02020603050405020304" pitchFamily="18" charset="0"/>
                          </a:rPr>
                          <m:t>𝑡</m:t>
                        </m:r>
                        <m:r>
                          <a:rPr lang="en-US" altLang="zh-CN" sz="2400" b="0" i="1" smtClean="0">
                            <a:solidFill>
                              <a:srgbClr val="000000"/>
                            </a:solidFill>
                            <a:latin typeface="Cambria Math" panose="02040503050406030204" pitchFamily="18" charset="0"/>
                            <a:cs typeface="Times New Roman" panose="02020603050405020304" pitchFamily="18" charset="0"/>
                          </a:rPr>
                          <m:t>+1</m:t>
                        </m:r>
                      </m:sup>
                    </m:sSubSup>
                    <m:r>
                      <a:rPr lang="en-US" altLang="zh-CN" sz="2400" i="1">
                        <a:solidFill>
                          <a:srgbClr val="000000"/>
                        </a:solidFill>
                        <a:latin typeface="Cambria Math" panose="02040503050406030204" pitchFamily="18" charset="0"/>
                        <a:cs typeface="Times New Roman" panose="02020603050405020304" pitchFamily="18" charset="0"/>
                      </a:rPr>
                      <m:t> </m:t>
                    </m:r>
                  </m:oMath>
                </a14:m>
                <a:r>
                  <a:rPr lang="en-US" altLang="zh-CN" sz="2400" dirty="0">
                    <a:solidFill>
                      <a:srgbClr val="000000"/>
                    </a:solidFill>
                    <a:latin typeface="Times New Roman" panose="02020603050405020304" pitchFamily="18" charset="0"/>
                    <a:cs typeface="Times New Roman" panose="02020603050405020304" pitchFamily="18" charset="0"/>
                  </a:rPr>
                  <a:t>and internal state </a:t>
                </a:r>
                <a14:m>
                  <m:oMath xmlns:m="http://schemas.openxmlformats.org/officeDocument/2006/math">
                    <m:sSubSup>
                      <m:sSubSupPr>
                        <m:ctrlPr>
                          <a:rPr lang="en-US" altLang="zh-CN" sz="2400" i="1">
                            <a:solidFill>
                              <a:srgbClr val="000000"/>
                            </a:solidFill>
                            <a:latin typeface="Cambria Math" panose="02040503050406030204" pitchFamily="18" charset="0"/>
                            <a:cs typeface="Times New Roman" panose="02020603050405020304" pitchFamily="18" charset="0"/>
                          </a:rPr>
                        </m:ctrlPr>
                      </m:sSubSupPr>
                      <m:e>
                        <m:r>
                          <a:rPr lang="en-US" altLang="zh-CN" sz="2400" b="0" i="1" smtClean="0">
                            <a:solidFill>
                              <a:srgbClr val="000000"/>
                            </a:solidFill>
                            <a:latin typeface="Cambria Math" panose="02040503050406030204" pitchFamily="18" charset="0"/>
                            <a:cs typeface="Times New Roman" panose="02020603050405020304" pitchFamily="18" charset="0"/>
                          </a:rPr>
                          <m:t>h</m:t>
                        </m:r>
                      </m:e>
                      <m:sub>
                        <m:r>
                          <a:rPr lang="en-US" altLang="zh-CN" sz="2400" b="0" i="1" smtClean="0">
                            <a:solidFill>
                              <a:srgbClr val="000000"/>
                            </a:solidFill>
                            <a:latin typeface="Cambria Math" panose="02040503050406030204" pitchFamily="18" charset="0"/>
                            <a:cs typeface="Times New Roman" panose="02020603050405020304" pitchFamily="18" charset="0"/>
                          </a:rPr>
                          <m:t>𝑗</m:t>
                        </m:r>
                      </m:sub>
                      <m:sup>
                        <m:r>
                          <a:rPr lang="en-US" altLang="zh-CN" sz="2400" i="1">
                            <a:solidFill>
                              <a:srgbClr val="000000"/>
                            </a:solidFill>
                            <a:latin typeface="Cambria Math" panose="02040503050406030204" pitchFamily="18" charset="0"/>
                            <a:cs typeface="Times New Roman" panose="02020603050405020304" pitchFamily="18" charset="0"/>
                          </a:rPr>
                          <m:t>𝑡</m:t>
                        </m:r>
                      </m:sup>
                    </m:sSubSup>
                  </m:oMath>
                </a14:m>
                <a:r>
                  <a:rPr lang="en-US" altLang="zh-CN" sz="2400" dirty="0">
                    <a:solidFill>
                      <a:srgbClr val="000000"/>
                    </a:solidFill>
                    <a:latin typeface="Times New Roman" panose="02020603050405020304" pitchFamily="18" charset="0"/>
                    <a:cs typeface="Times New Roman" panose="02020603050405020304" pitchFamily="18" charset="0"/>
                  </a:rPr>
                  <a:t> are first used to predict the next internal state </a:t>
                </a:r>
                <a14:m>
                  <m:oMath xmlns:m="http://schemas.openxmlformats.org/officeDocument/2006/math">
                    <m:sSubSup>
                      <m:sSubSupPr>
                        <m:ctrlPr>
                          <a:rPr lang="en-US" altLang="zh-CN" sz="2400" i="1" smtClean="0">
                            <a:solidFill>
                              <a:srgbClr val="000000"/>
                            </a:solidFill>
                            <a:latin typeface="Cambria Math" panose="02040503050406030204" pitchFamily="18" charset="0"/>
                            <a:cs typeface="Times New Roman" panose="02020603050405020304" pitchFamily="18" charset="0"/>
                          </a:rPr>
                        </m:ctrlPr>
                      </m:sSubSupPr>
                      <m:e>
                        <m:sSup>
                          <m:sSupPr>
                            <m:ctrlPr>
                              <a:rPr lang="en-US" altLang="zh-CN" sz="2400" i="1" smtClean="0">
                                <a:solidFill>
                                  <a:srgbClr val="000000"/>
                                </a:solidFill>
                                <a:latin typeface="Cambria Math" panose="02040503050406030204" pitchFamily="18" charset="0"/>
                                <a:cs typeface="Times New Roman" panose="02020603050405020304" pitchFamily="18" charset="0"/>
                              </a:rPr>
                            </m:ctrlPr>
                          </m:sSupPr>
                          <m:e>
                            <m:r>
                              <a:rPr lang="en-US" altLang="zh-CN" sz="2400" b="0" i="1" smtClean="0">
                                <a:solidFill>
                                  <a:srgbClr val="000000"/>
                                </a:solidFill>
                                <a:latin typeface="Cambria Math" panose="02040503050406030204" pitchFamily="18" charset="0"/>
                                <a:cs typeface="Times New Roman" panose="02020603050405020304" pitchFamily="18" charset="0"/>
                              </a:rPr>
                              <m:t>h</m:t>
                            </m:r>
                          </m:e>
                          <m:sup>
                            <m:r>
                              <a:rPr lang="en-US" altLang="zh-CN" sz="2400" b="0" i="1" smtClean="0">
                                <a:solidFill>
                                  <a:srgbClr val="000000"/>
                                </a:solidFill>
                                <a:latin typeface="Cambria Math" panose="02040503050406030204" pitchFamily="18" charset="0"/>
                                <a:cs typeface="Times New Roman" panose="02020603050405020304" pitchFamily="18" charset="0"/>
                              </a:rPr>
                              <m:t>′</m:t>
                            </m:r>
                          </m:sup>
                        </m:sSup>
                      </m:e>
                      <m:sub>
                        <m:r>
                          <a:rPr lang="en-US" altLang="zh-CN" sz="2400" b="0" i="1" smtClean="0">
                            <a:solidFill>
                              <a:srgbClr val="000000"/>
                            </a:solidFill>
                            <a:latin typeface="Cambria Math" panose="02040503050406030204" pitchFamily="18" charset="0"/>
                            <a:cs typeface="Times New Roman" panose="02020603050405020304" pitchFamily="18" charset="0"/>
                          </a:rPr>
                          <m:t>𝑗</m:t>
                        </m:r>
                      </m:sub>
                      <m:sup>
                        <m:r>
                          <a:rPr lang="en-US" altLang="zh-CN" sz="2400" b="0" i="1" smtClean="0">
                            <a:solidFill>
                              <a:srgbClr val="000000"/>
                            </a:solidFill>
                            <a:latin typeface="Cambria Math" panose="02040503050406030204" pitchFamily="18" charset="0"/>
                            <a:cs typeface="Times New Roman" panose="02020603050405020304" pitchFamily="18" charset="0"/>
                          </a:rPr>
                          <m:t>𝑡</m:t>
                        </m:r>
                      </m:sup>
                    </m:sSubSup>
                  </m:oMath>
                </a14:m>
                <a:r>
                  <a:rPr lang="en-US" altLang="zh-CN" sz="2400" dirty="0">
                    <a:solidFill>
                      <a:srgbClr val="000000"/>
                    </a:solidFill>
                    <a:latin typeface="Times New Roman" panose="02020603050405020304" pitchFamily="18" charset="0"/>
                    <a:cs typeface="Times New Roman" panose="02020603050405020304" pitchFamily="18" charset="0"/>
                  </a:rPr>
                  <a:t>taking into account the first round:</a:t>
                </a:r>
              </a:p>
              <a:p>
                <a:pPr marL="800100" lvl="1" indent="-342900">
                  <a:spcBef>
                    <a:spcPts val="505"/>
                  </a:spcBef>
                  <a:buFont typeface="Wingdings" panose="05000000000000000000" pitchFamily="2" charset="2"/>
                  <a:buChar char="Ø"/>
                  <a:tabLst>
                    <a:tab pos="270510" algn="l"/>
                  </a:tabLst>
                  <a:defRPr/>
                </a:pPr>
                <a:endParaRPr lang="en-US" altLang="zh-CN" sz="2400" dirty="0">
                  <a:solidFill>
                    <a:srgbClr val="000000"/>
                  </a:solidFill>
                  <a:latin typeface="Times New Roman" panose="02020603050405020304" pitchFamily="18" charset="0"/>
                  <a:cs typeface="Times New Roman" panose="02020603050405020304" pitchFamily="18" charset="0"/>
                </a:endParaRPr>
              </a:p>
              <a:p>
                <a:pPr marL="1257300" lvl="2" indent="-342900">
                  <a:spcBef>
                    <a:spcPts val="505"/>
                  </a:spcBef>
                  <a:buFont typeface="Wingdings" panose="05000000000000000000" pitchFamily="2" charset="2"/>
                  <a:buChar char="Ø"/>
                  <a:tabLst>
                    <a:tab pos="270510" algn="l"/>
                  </a:tabLst>
                  <a:defRPr/>
                </a:pPr>
                <a:endParaRPr lang="en-US" altLang="zh-CN" sz="2400" dirty="0">
                  <a:solidFill>
                    <a:srgbClr val="000000"/>
                  </a:solidFill>
                  <a:latin typeface="Times New Roman" panose="02020603050405020304" pitchFamily="18" charset="0"/>
                  <a:cs typeface="Times New Roman" panose="02020603050405020304" pitchFamily="18" charset="0"/>
                </a:endParaRPr>
              </a:p>
              <a:p>
                <a:pPr marL="1257300" lvl="2"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Next, the updated hidden state </a:t>
                </a:r>
                <a14:m>
                  <m:oMath xmlns:m="http://schemas.openxmlformats.org/officeDocument/2006/math">
                    <m:sSubSup>
                      <m:sSubSupPr>
                        <m:ctrlPr>
                          <a:rPr lang="en-US" altLang="zh-CN" sz="2400" i="1">
                            <a:solidFill>
                              <a:srgbClr val="000000"/>
                            </a:solidFill>
                            <a:latin typeface="Cambria Math" panose="02040503050406030204" pitchFamily="18" charset="0"/>
                            <a:cs typeface="Times New Roman" panose="02020603050405020304" pitchFamily="18" charset="0"/>
                          </a:rPr>
                        </m:ctrlPr>
                      </m:sSubSupPr>
                      <m:e>
                        <m:sSup>
                          <m:sSupPr>
                            <m:ctrlPr>
                              <a:rPr lang="en-US" altLang="zh-CN" sz="2400" i="1">
                                <a:solidFill>
                                  <a:srgbClr val="000000"/>
                                </a:solidFill>
                                <a:latin typeface="Cambria Math" panose="02040503050406030204" pitchFamily="18" charset="0"/>
                                <a:cs typeface="Times New Roman" panose="02020603050405020304" pitchFamily="18" charset="0"/>
                              </a:rPr>
                            </m:ctrlPr>
                          </m:sSupPr>
                          <m:e>
                            <m:r>
                              <a:rPr lang="en-US" altLang="zh-CN" sz="2400">
                                <a:solidFill>
                                  <a:srgbClr val="000000"/>
                                </a:solidFill>
                                <a:latin typeface="Cambria Math" panose="02040503050406030204" pitchFamily="18" charset="0"/>
                                <a:cs typeface="Times New Roman" panose="02020603050405020304" pitchFamily="18" charset="0"/>
                              </a:rPr>
                              <m:t>h</m:t>
                            </m:r>
                          </m:e>
                          <m:sup>
                            <m:r>
                              <a:rPr lang="en-US" altLang="zh-CN" sz="2400">
                                <a:solidFill>
                                  <a:srgbClr val="000000"/>
                                </a:solidFill>
                                <a:latin typeface="Cambria Math" panose="02040503050406030204" pitchFamily="18" charset="0"/>
                                <a:cs typeface="Times New Roman" panose="02020603050405020304" pitchFamily="18" charset="0"/>
                              </a:rPr>
                              <m:t>′</m:t>
                            </m:r>
                          </m:sup>
                        </m:sSup>
                      </m:e>
                      <m:sub>
                        <m:r>
                          <a:rPr lang="en-US" altLang="zh-CN" sz="2400">
                            <a:solidFill>
                              <a:srgbClr val="000000"/>
                            </a:solidFill>
                            <a:latin typeface="Cambria Math" panose="02040503050406030204" pitchFamily="18" charset="0"/>
                            <a:cs typeface="Times New Roman" panose="02020603050405020304" pitchFamily="18" charset="0"/>
                          </a:rPr>
                          <m:t>𝑗</m:t>
                        </m:r>
                      </m:sub>
                      <m:sup>
                        <m:r>
                          <a:rPr lang="en-US" altLang="zh-CN" sz="2400">
                            <a:solidFill>
                              <a:srgbClr val="000000"/>
                            </a:solidFill>
                            <a:latin typeface="Cambria Math" panose="02040503050406030204" pitchFamily="18" charset="0"/>
                            <a:cs typeface="Times New Roman" panose="02020603050405020304" pitchFamily="18" charset="0"/>
                          </a:rPr>
                          <m:t>𝑡</m:t>
                        </m:r>
                      </m:sup>
                    </m:sSubSup>
                    <m:r>
                      <a:rPr lang="en-US" altLang="zh-CN" sz="2400">
                        <a:solidFill>
                          <a:srgbClr val="000000"/>
                        </a:solidFill>
                        <a:latin typeface="Cambria Math" panose="02040503050406030204" pitchFamily="18" charset="0"/>
                        <a:cs typeface="Times New Roman" panose="02020603050405020304" pitchFamily="18" charset="0"/>
                      </a:rPr>
                      <m:t> </m:t>
                    </m:r>
                  </m:oMath>
                </a14:m>
                <a:r>
                  <a:rPr lang="en-US" altLang="zh-CN" sz="2400" dirty="0">
                    <a:solidFill>
                      <a:srgbClr val="000000"/>
                    </a:solidFill>
                    <a:latin typeface="Times New Roman" panose="02020603050405020304" pitchFamily="18" charset="0"/>
                    <a:cs typeface="Times New Roman" panose="02020603050405020304" pitchFamily="18" charset="0"/>
                  </a:rPr>
                  <a:t>is used to predict signature, query, value followed by repeating updating equations for multiple rounds until we get a final aggregated message vector </a:t>
                </a:r>
                <a14:m>
                  <m:oMath xmlns:m="http://schemas.openxmlformats.org/officeDocument/2006/math">
                    <m:sSubSup>
                      <m:sSubSupPr>
                        <m:ctrlPr>
                          <a:rPr lang="en-US" altLang="zh-CN" sz="2400" i="1">
                            <a:solidFill>
                              <a:srgbClr val="000000"/>
                            </a:solidFill>
                            <a:latin typeface="Cambria Math" panose="02040503050406030204" pitchFamily="18" charset="0"/>
                            <a:cs typeface="Times New Roman" panose="02020603050405020304" pitchFamily="18" charset="0"/>
                          </a:rPr>
                        </m:ctrlPr>
                      </m:sSubSupPr>
                      <m:e>
                        <m:r>
                          <a:rPr lang="en-US" altLang="zh-CN" sz="2400" i="1">
                            <a:solidFill>
                              <a:srgbClr val="000000"/>
                            </a:solidFill>
                            <a:latin typeface="Cambria Math" panose="02040503050406030204" pitchFamily="18" charset="0"/>
                            <a:cs typeface="Times New Roman" panose="02020603050405020304" pitchFamily="18" charset="0"/>
                          </a:rPr>
                          <m:t>𝑐</m:t>
                        </m:r>
                      </m:e>
                      <m:sub>
                        <m:r>
                          <a:rPr lang="en-US" altLang="zh-CN" sz="2400" b="0" i="1" smtClean="0">
                            <a:solidFill>
                              <a:srgbClr val="000000"/>
                            </a:solidFill>
                            <a:latin typeface="Cambria Math" panose="02040503050406030204" pitchFamily="18" charset="0"/>
                            <a:cs typeface="Times New Roman" panose="02020603050405020304" pitchFamily="18" charset="0"/>
                          </a:rPr>
                          <m:t>𝑗</m:t>
                        </m:r>
                      </m:sub>
                      <m:sup>
                        <m:r>
                          <a:rPr lang="en-US" altLang="zh-CN" sz="2400" i="1">
                            <a:solidFill>
                              <a:srgbClr val="000000"/>
                            </a:solidFill>
                            <a:latin typeface="Cambria Math" panose="02040503050406030204" pitchFamily="18" charset="0"/>
                            <a:cs typeface="Times New Roman" panose="02020603050405020304" pitchFamily="18" charset="0"/>
                          </a:rPr>
                          <m:t>𝑡</m:t>
                        </m:r>
                        <m:r>
                          <a:rPr lang="en-US" altLang="zh-CN" sz="2400" i="1">
                            <a:solidFill>
                              <a:srgbClr val="000000"/>
                            </a:solidFill>
                            <a:latin typeface="Cambria Math" panose="02040503050406030204" pitchFamily="18" charset="0"/>
                            <a:cs typeface="Times New Roman" panose="02020603050405020304" pitchFamily="18" charset="0"/>
                          </a:rPr>
                          <m:t>+1</m:t>
                        </m:r>
                      </m:sup>
                    </m:sSubSup>
                    <m:r>
                      <a:rPr lang="en-US" altLang="zh-CN" sz="2400" i="1">
                        <a:solidFill>
                          <a:srgbClr val="000000"/>
                        </a:solidFill>
                        <a:latin typeface="Cambria Math" panose="02040503050406030204" pitchFamily="18" charset="0"/>
                        <a:cs typeface="Times New Roman" panose="02020603050405020304" pitchFamily="18" charset="0"/>
                      </a:rPr>
                      <m:t> </m:t>
                    </m:r>
                  </m:oMath>
                </a14:m>
                <a:r>
                  <a:rPr lang="en-US" altLang="zh-CN" sz="2400" dirty="0">
                    <a:solidFill>
                      <a:srgbClr val="000000"/>
                    </a:solidFill>
                    <a:latin typeface="Times New Roman" panose="02020603050405020304" pitchFamily="18" charset="0"/>
                    <a:cs typeface="Times New Roman" panose="02020603050405020304" pitchFamily="18" charset="0"/>
                  </a:rPr>
                  <a:t>to be used as input at the next timestep.</a:t>
                </a:r>
              </a:p>
            </p:txBody>
          </p:sp>
        </mc:Choice>
        <mc:Fallback xmlns="">
          <p:sp>
            <p:nvSpPr>
              <p:cNvPr id="2" name="矩形 1">
                <a:extLst>
                  <a:ext uri="{FF2B5EF4-FFF2-40B4-BE49-F238E27FC236}">
                    <a16:creationId xmlns:a16="http://schemas.microsoft.com/office/drawing/2014/main" id="{51107DC6-24B2-3719-5874-6518F01E3B98}"/>
                  </a:ext>
                </a:extLst>
              </p:cNvPr>
              <p:cNvSpPr>
                <a:spLocks noRot="1" noChangeAspect="1" noMove="1" noResize="1" noEditPoints="1" noAdjustHandles="1" noChangeArrowheads="1" noChangeShapeType="1" noTextEdit="1"/>
              </p:cNvSpPr>
              <p:nvPr/>
            </p:nvSpPr>
            <p:spPr>
              <a:xfrm>
                <a:off x="171874" y="912926"/>
                <a:ext cx="8799616" cy="5182252"/>
              </a:xfrm>
              <a:prstGeom prst="rect">
                <a:avLst/>
              </a:prstGeom>
              <a:blipFill>
                <a:blip r:embed="rId3"/>
                <a:stretch>
                  <a:fillRect l="-900" t="-941" r="-1801" b="-188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C907341-3703-1735-F5A9-39BD461C4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124" y="3263660"/>
            <a:ext cx="3580952" cy="523810"/>
          </a:xfrm>
          <a:prstGeom prst="rect">
            <a:avLst/>
          </a:prstGeom>
        </p:spPr>
      </p:pic>
    </p:spTree>
    <p:extLst>
      <p:ext uri="{BB962C8B-B14F-4D97-AF65-F5344CB8AC3E}">
        <p14:creationId xmlns:p14="http://schemas.microsoft.com/office/powerpoint/2010/main" val="4392313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Das, Abhishek, et al. "Tarmac: Targeted multi-agent communication." International Conference on Machine Learning. PMLR, 2019.</a:t>
            </a:r>
          </a:p>
        </p:txBody>
      </p:sp>
      <p:sp>
        <p:nvSpPr>
          <p:cNvPr id="2" name="矩形 1">
            <a:extLst>
              <a:ext uri="{FF2B5EF4-FFF2-40B4-BE49-F238E27FC236}">
                <a16:creationId xmlns:a16="http://schemas.microsoft.com/office/drawing/2014/main" id="{51107DC6-24B2-3719-5874-6518F01E3B98}"/>
              </a:ext>
            </a:extLst>
          </p:cNvPr>
          <p:cNvSpPr/>
          <p:nvPr/>
        </p:nvSpPr>
        <p:spPr>
          <a:xfrm>
            <a:off x="171874" y="912926"/>
            <a:ext cx="8799616" cy="89511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TarMAC</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800100" lvl="1"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Experiments</a:t>
            </a:r>
          </a:p>
        </p:txBody>
      </p:sp>
      <p:pic>
        <p:nvPicPr>
          <p:cNvPr id="6" name="图片 5">
            <a:extLst>
              <a:ext uri="{FF2B5EF4-FFF2-40B4-BE49-F238E27FC236}">
                <a16:creationId xmlns:a16="http://schemas.microsoft.com/office/drawing/2014/main" id="{A1154ADA-0362-E747-DA07-1CBD1D8920E3}"/>
              </a:ext>
            </a:extLst>
          </p:cNvPr>
          <p:cNvPicPr>
            <a:picLocks noChangeAspect="1"/>
          </p:cNvPicPr>
          <p:nvPr/>
        </p:nvPicPr>
        <p:blipFill>
          <a:blip r:embed="rId3"/>
          <a:stretch>
            <a:fillRect/>
          </a:stretch>
        </p:blipFill>
        <p:spPr>
          <a:xfrm>
            <a:off x="0" y="1759355"/>
            <a:ext cx="9144000" cy="3075964"/>
          </a:xfrm>
          <a:prstGeom prst="rect">
            <a:avLst/>
          </a:prstGeom>
        </p:spPr>
      </p:pic>
      <p:pic>
        <p:nvPicPr>
          <p:cNvPr id="9" name="图片 8">
            <a:extLst>
              <a:ext uri="{FF2B5EF4-FFF2-40B4-BE49-F238E27FC236}">
                <a16:creationId xmlns:a16="http://schemas.microsoft.com/office/drawing/2014/main" id="{ABD2A652-C8D9-9BF1-6AD0-A5FD33D9C2AF}"/>
              </a:ext>
            </a:extLst>
          </p:cNvPr>
          <p:cNvPicPr>
            <a:picLocks noChangeAspect="1"/>
          </p:cNvPicPr>
          <p:nvPr/>
        </p:nvPicPr>
        <p:blipFill>
          <a:blip r:embed="rId4"/>
          <a:stretch>
            <a:fillRect/>
          </a:stretch>
        </p:blipFill>
        <p:spPr>
          <a:xfrm>
            <a:off x="2201656" y="4806893"/>
            <a:ext cx="4740051" cy="1539373"/>
          </a:xfrm>
          <a:prstGeom prst="rect">
            <a:avLst/>
          </a:prstGeom>
        </p:spPr>
      </p:pic>
      <p:pic>
        <p:nvPicPr>
          <p:cNvPr id="11" name="图片 10">
            <a:extLst>
              <a:ext uri="{FF2B5EF4-FFF2-40B4-BE49-F238E27FC236}">
                <a16:creationId xmlns:a16="http://schemas.microsoft.com/office/drawing/2014/main" id="{CD58E127-A549-BA8B-6D8A-10610E18B476}"/>
              </a:ext>
            </a:extLst>
          </p:cNvPr>
          <p:cNvPicPr>
            <a:picLocks noChangeAspect="1"/>
          </p:cNvPicPr>
          <p:nvPr/>
        </p:nvPicPr>
        <p:blipFill>
          <a:blip r:embed="rId5"/>
          <a:stretch>
            <a:fillRect/>
          </a:stretch>
        </p:blipFill>
        <p:spPr>
          <a:xfrm>
            <a:off x="2224836" y="1882006"/>
            <a:ext cx="4694327" cy="3093988"/>
          </a:xfrm>
          <a:prstGeom prst="rect">
            <a:avLst/>
          </a:prstGeom>
        </p:spPr>
      </p:pic>
    </p:spTree>
    <p:extLst>
      <p:ext uri="{BB962C8B-B14F-4D97-AF65-F5344CB8AC3E}">
        <p14:creationId xmlns:p14="http://schemas.microsoft.com/office/powerpoint/2010/main" val="605137063"/>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Das, Abhishek, et al. "Tarmac: Targeted multi-agent communication." International Conference on Machine Learning. PMLR, 2019.</a:t>
            </a:r>
          </a:p>
        </p:txBody>
      </p:sp>
      <p:sp>
        <p:nvSpPr>
          <p:cNvPr id="2" name="矩形 1">
            <a:extLst>
              <a:ext uri="{FF2B5EF4-FFF2-40B4-BE49-F238E27FC236}">
                <a16:creationId xmlns:a16="http://schemas.microsoft.com/office/drawing/2014/main" id="{51107DC6-24B2-3719-5874-6518F01E3B98}"/>
              </a:ext>
            </a:extLst>
          </p:cNvPr>
          <p:cNvSpPr/>
          <p:nvPr/>
        </p:nvSpPr>
        <p:spPr>
          <a:xfrm>
            <a:off x="171874" y="912926"/>
            <a:ext cx="8799616" cy="89511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TarMAC</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800100" lvl="1"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Experiments</a:t>
            </a:r>
          </a:p>
        </p:txBody>
      </p:sp>
      <p:pic>
        <p:nvPicPr>
          <p:cNvPr id="11" name="图片 10">
            <a:extLst>
              <a:ext uri="{FF2B5EF4-FFF2-40B4-BE49-F238E27FC236}">
                <a16:creationId xmlns:a16="http://schemas.microsoft.com/office/drawing/2014/main" id="{CD58E127-A549-BA8B-6D8A-10610E18B476}"/>
              </a:ext>
            </a:extLst>
          </p:cNvPr>
          <p:cNvPicPr>
            <a:picLocks noChangeAspect="1"/>
          </p:cNvPicPr>
          <p:nvPr/>
        </p:nvPicPr>
        <p:blipFill>
          <a:blip r:embed="rId3"/>
          <a:stretch>
            <a:fillRect/>
          </a:stretch>
        </p:blipFill>
        <p:spPr>
          <a:xfrm>
            <a:off x="2079632" y="3326791"/>
            <a:ext cx="4694327" cy="3093988"/>
          </a:xfrm>
          <a:prstGeom prst="rect">
            <a:avLst/>
          </a:prstGeom>
        </p:spPr>
      </p:pic>
      <p:pic>
        <p:nvPicPr>
          <p:cNvPr id="4" name="图片 3">
            <a:extLst>
              <a:ext uri="{FF2B5EF4-FFF2-40B4-BE49-F238E27FC236}">
                <a16:creationId xmlns:a16="http://schemas.microsoft.com/office/drawing/2014/main" id="{47FE7130-3972-C719-8F7A-2D17B8BC236C}"/>
              </a:ext>
            </a:extLst>
          </p:cNvPr>
          <p:cNvPicPr>
            <a:picLocks noChangeAspect="1"/>
          </p:cNvPicPr>
          <p:nvPr/>
        </p:nvPicPr>
        <p:blipFill>
          <a:blip r:embed="rId4"/>
          <a:stretch>
            <a:fillRect/>
          </a:stretch>
        </p:blipFill>
        <p:spPr>
          <a:xfrm>
            <a:off x="463185" y="1816782"/>
            <a:ext cx="8420830" cy="1501270"/>
          </a:xfrm>
          <a:prstGeom prst="rect">
            <a:avLst/>
          </a:prstGeom>
        </p:spPr>
      </p:pic>
    </p:spTree>
    <p:extLst>
      <p:ext uri="{BB962C8B-B14F-4D97-AF65-F5344CB8AC3E}">
        <p14:creationId xmlns:p14="http://schemas.microsoft.com/office/powerpoint/2010/main" val="15873280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4D39FDE-06F3-4633-BB42-49E664EDACE2}"/>
              </a:ext>
            </a:extLst>
          </p:cNvPr>
          <p:cNvSpPr/>
          <p:nvPr/>
        </p:nvSpPr>
        <p:spPr>
          <a:xfrm>
            <a:off x="0" y="-6445"/>
            <a:ext cx="9144000" cy="3435445"/>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HK" altLang="en-US" sz="3600" dirty="0"/>
          </a:p>
        </p:txBody>
      </p:sp>
      <p:sp>
        <p:nvSpPr>
          <p:cNvPr id="7" name="Line 20">
            <a:extLst>
              <a:ext uri="{FF2B5EF4-FFF2-40B4-BE49-F238E27FC236}">
                <a16:creationId xmlns:a16="http://schemas.microsoft.com/office/drawing/2014/main" id="{33405603-10D2-48CE-B3FD-E0BC14470590}"/>
              </a:ext>
            </a:extLst>
          </p:cNvPr>
          <p:cNvSpPr>
            <a:spLocks noChangeShapeType="1"/>
          </p:cNvSpPr>
          <p:nvPr/>
        </p:nvSpPr>
        <p:spPr bwMode="auto">
          <a:xfrm>
            <a:off x="0" y="6781800"/>
            <a:ext cx="914400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1980">
              <a:solidFill>
                <a:srgbClr val="000000"/>
              </a:solidFill>
              <a:latin typeface="Tahoma" panose="020B0604030504040204" pitchFamily="34" charset="0"/>
            </a:endParaRPr>
          </a:p>
        </p:txBody>
      </p:sp>
      <p:sp>
        <p:nvSpPr>
          <p:cNvPr id="2" name="文本框 1">
            <a:extLst>
              <a:ext uri="{FF2B5EF4-FFF2-40B4-BE49-F238E27FC236}">
                <a16:creationId xmlns:a16="http://schemas.microsoft.com/office/drawing/2014/main" id="{43FB38F6-8436-493D-B2EB-A721D4A2A699}"/>
              </a:ext>
            </a:extLst>
          </p:cNvPr>
          <p:cNvSpPr txBox="1"/>
          <p:nvPr/>
        </p:nvSpPr>
        <p:spPr>
          <a:xfrm>
            <a:off x="2869862" y="2055649"/>
            <a:ext cx="3404266" cy="1446550"/>
          </a:xfrm>
          <a:prstGeom prst="rect">
            <a:avLst/>
          </a:prstGeom>
          <a:noFill/>
        </p:spPr>
        <p:txBody>
          <a:bodyPr wrap="none" rtlCol="0">
            <a:spAutoFit/>
          </a:bodyPr>
          <a:lstStyle/>
          <a:p>
            <a:pPr algn="ctr"/>
            <a:r>
              <a:rPr lang="en-US" altLang="zh-CN" sz="8800" dirty="0">
                <a:solidFill>
                  <a:schemeClr val="bg1"/>
                </a:solidFill>
              </a:rPr>
              <a:t>Thanks</a:t>
            </a:r>
            <a:endParaRPr lang="zh-CN" altLang="en-US" sz="8800" dirty="0">
              <a:solidFill>
                <a:schemeClr val="bg1"/>
              </a:solidFill>
            </a:endParaRPr>
          </a:p>
        </p:txBody>
      </p:sp>
      <p:pic>
        <p:nvPicPr>
          <p:cNvPr id="10" name="图片 9" descr="图片1">
            <a:extLst>
              <a:ext uri="{FF2B5EF4-FFF2-40B4-BE49-F238E27FC236}">
                <a16:creationId xmlns:a16="http://schemas.microsoft.com/office/drawing/2014/main" id="{D9305602-2879-4357-8898-C647109251C8}"/>
              </a:ext>
            </a:extLst>
          </p:cNvPr>
          <p:cNvPicPr>
            <a:picLocks noChangeAspect="1"/>
          </p:cNvPicPr>
          <p:nvPr/>
        </p:nvPicPr>
        <p:blipFill>
          <a:blip r:embed="rId3"/>
          <a:stretch>
            <a:fillRect/>
          </a:stretch>
        </p:blipFill>
        <p:spPr>
          <a:xfrm>
            <a:off x="3799294" y="60225"/>
            <a:ext cx="1545403" cy="1545403"/>
          </a:xfrm>
          <a:prstGeom prst="rect">
            <a:avLst/>
          </a:prstGeom>
        </p:spPr>
      </p:pic>
    </p:spTree>
    <p:extLst>
      <p:ext uri="{BB962C8B-B14F-4D97-AF65-F5344CB8AC3E}">
        <p14:creationId xmlns:p14="http://schemas.microsoft.com/office/powerpoint/2010/main" val="411110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139" y="924484"/>
            <a:ext cx="8836952" cy="4524315"/>
          </a:xfrm>
          <a:prstGeom prst="rect">
            <a:avLst/>
          </a:prstGeom>
        </p:spPr>
        <p:txBody>
          <a:bodyPr wrap="square">
            <a:spAutoFit/>
          </a:bodyPr>
          <a:lstStyle/>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is the multi-agent reinforcement learning(MARL)?</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is the difference between single-agent reinforcement learning and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difficulty in the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are the categories of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2529813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5447645"/>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difficulty in the multi-agent reinforcement learning?</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Non-stationarity: </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an agent observes not only the outcomes of its own action but also the behavior of other agents</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Learning among the agents is complex because all agents potentially interact with each other and learn concurrently</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Partial observability:</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agents only  capture partial information about the environment before making decision</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Dimension catastrophic:</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Joint action space and Joint state space</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Large-scale multi-agent decision-making</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Credit assignment:</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Lazy agent</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Sample efficiency</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Exploration and Exploitation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complex mixed environment,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etc.</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231408123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5632311"/>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difficulty in the multi-agent reinforcement learning?</a:t>
            </a:r>
          </a:p>
          <a:p>
            <a:pPr lvl="1"/>
            <a:r>
              <a:rPr lang="en-US" altLang="zh-CN" sz="2400" dirty="0">
                <a:solidFill>
                  <a:srgbClr val="92D050"/>
                </a:solidFill>
                <a:latin typeface="Times New Roman" panose="02020603050405020304" pitchFamily="18" charset="0"/>
                <a:cs typeface="Times New Roman" panose="02020603050405020304" pitchFamily="18" charset="0"/>
              </a:rPr>
              <a:t>Solution</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Non-stationarity: </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Centralized Train and Decentralized execution(CTDE), e.g. MADDPG</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Communication, e.g. CommNet</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Partial observability:</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RNN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GRU</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LSTM,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DRQN</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Dimension catastrophic:</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CTDE, e.g. VDN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QMIX</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Mean-Field, e.g. MFAC</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Credit assignment:</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Counterfactual mechanisms, e.g. COMA</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Exploration and Exploitation:</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Reward shaping(intrinsic reward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novelty)</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UCB</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Influence(mutual information)</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376730950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830997"/>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difficulty in the multi-agent reinforcement learning?</a:t>
            </a:r>
          </a:p>
          <a:p>
            <a:pPr lvl="1"/>
            <a:r>
              <a:rPr lang="en-US" altLang="zh-CN" sz="2400" dirty="0">
                <a:latin typeface="Times New Roman" panose="02020603050405020304" pitchFamily="18" charset="0"/>
                <a:cs typeface="Times New Roman" panose="02020603050405020304" pitchFamily="18" charset="0"/>
              </a:rPr>
              <a:t>Centralized Train and Decentralized execution(CTDE)</a:t>
            </a:r>
            <a:endParaRPr lang="en-US" altLang="zh-CN" sz="2400" dirty="0">
              <a:solidFill>
                <a:srgbClr val="92D050"/>
              </a:solidFill>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3" name="图片 2">
            <a:extLst>
              <a:ext uri="{FF2B5EF4-FFF2-40B4-BE49-F238E27FC236}">
                <a16:creationId xmlns:a16="http://schemas.microsoft.com/office/drawing/2014/main" id="{A8118A9E-E1C8-B9D1-AD50-E52544B8C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3" y="1699709"/>
            <a:ext cx="8853138" cy="4817149"/>
          </a:xfrm>
          <a:prstGeom prst="rect">
            <a:avLst/>
          </a:prstGeom>
        </p:spPr>
      </p:pic>
    </p:spTree>
    <p:extLst>
      <p:ext uri="{BB962C8B-B14F-4D97-AF65-F5344CB8AC3E}">
        <p14:creationId xmlns:p14="http://schemas.microsoft.com/office/powerpoint/2010/main" val="64777075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139" y="924484"/>
            <a:ext cx="8836952" cy="4154984"/>
          </a:xfrm>
          <a:prstGeom prst="rect">
            <a:avLst/>
          </a:prstGeom>
        </p:spPr>
        <p:txBody>
          <a:bodyPr wrap="square">
            <a:spAutoFit/>
          </a:bodyPr>
          <a:lstStyle/>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is the multi-agent reinforcement learning(MARL)?</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is the difference between single-agent reinforcement learning and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is the difficulty in the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categories of multi-agent reinforcement learning?</a:t>
            </a:r>
          </a:p>
          <a:p>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7841117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3170099"/>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categories of multi-agent reinforcement learning?</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Analysis of emergent learning: </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Simply using Single-agent RL algorithm in multi-agent scenarios</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Learning communication:</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Learning communication protocols among agents </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Learning cooperation:</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Learning to cooperate using only actions and local observation</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Agents modeling agents:</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Reasoning about others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3" name="图片 2">
            <a:extLst>
              <a:ext uri="{FF2B5EF4-FFF2-40B4-BE49-F238E27FC236}">
                <a16:creationId xmlns:a16="http://schemas.microsoft.com/office/drawing/2014/main" id="{FF9B80AD-9935-5736-AC53-A12FF918A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5331" y="3617258"/>
            <a:ext cx="4908669" cy="2911922"/>
          </a:xfrm>
          <a:prstGeom prst="rect">
            <a:avLst/>
          </a:prstGeom>
        </p:spPr>
      </p:pic>
    </p:spTree>
    <p:extLst>
      <p:ext uri="{BB962C8B-B14F-4D97-AF65-F5344CB8AC3E}">
        <p14:creationId xmlns:p14="http://schemas.microsoft.com/office/powerpoint/2010/main" val="21702250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248898" cy="2308324"/>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types of multi-agent reinforcement learning?</a:t>
            </a:r>
            <a:endParaRPr lang="en-US" altLang="zh-CN"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Three major settings: </a:t>
            </a:r>
            <a:r>
              <a:rPr lang="en-US" altLang="zh-CN" sz="2000" dirty="0">
                <a:solidFill>
                  <a:srgbClr val="FF0000"/>
                </a:solidFill>
                <a:latin typeface="Times New Roman" panose="02020603050405020304" pitchFamily="18" charset="0"/>
                <a:cs typeface="Times New Roman" panose="02020603050405020304" pitchFamily="18" charset="0"/>
              </a:rPr>
              <a:t>cooperative</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competitive</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mixed scenarios</a:t>
            </a:r>
          </a:p>
          <a:p>
            <a:pPr marL="1257300" lvl="2" indent="-34290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Cooperative</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working together and coordinating their actions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maximizing a shared team reward</a:t>
            </a:r>
          </a:p>
          <a:p>
            <a:pPr marL="1257300" lvl="2" indent="-34290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Competitive</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self-interested(maximizing an individual reward)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opposite rewards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zero-sum games</a:t>
            </a:r>
          </a:p>
          <a:p>
            <a:pPr marL="1257300" lvl="2" indent="-34290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Mixed scenarios</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general-sum games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11" name="图片 10">
            <a:extLst>
              <a:ext uri="{FF2B5EF4-FFF2-40B4-BE49-F238E27FC236}">
                <a16:creationId xmlns:a16="http://schemas.microsoft.com/office/drawing/2014/main" id="{B1225EF8-F446-A6C6-DFF4-862F71473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418" y="3474796"/>
            <a:ext cx="5203350" cy="2890751"/>
          </a:xfrm>
          <a:prstGeom prst="rect">
            <a:avLst/>
          </a:prstGeom>
        </p:spPr>
      </p:pic>
      <p:pic>
        <p:nvPicPr>
          <p:cNvPr id="16" name="图片 15">
            <a:extLst>
              <a:ext uri="{FF2B5EF4-FFF2-40B4-BE49-F238E27FC236}">
                <a16:creationId xmlns:a16="http://schemas.microsoft.com/office/drawing/2014/main" id="{EF23D7E0-4D7E-B76F-F855-8528ADE20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57" y="3438972"/>
            <a:ext cx="2987295" cy="2962401"/>
          </a:xfrm>
          <a:prstGeom prst="rect">
            <a:avLst/>
          </a:prstGeom>
        </p:spPr>
      </p:pic>
    </p:spTree>
    <p:extLst>
      <p:ext uri="{BB962C8B-B14F-4D97-AF65-F5344CB8AC3E}">
        <p14:creationId xmlns:p14="http://schemas.microsoft.com/office/powerpoint/2010/main" val="356495314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1754326"/>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types of multi-agent reinforcement learning?</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Analysis of emergent learning: </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These works, in general, do not propose learning algorithms—their main focus is to analyze and evaluate DRL algorithms, e.g., DQN, PPO and others, in a multiagent environment</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7" name="图片 6">
            <a:extLst>
              <a:ext uri="{FF2B5EF4-FFF2-40B4-BE49-F238E27FC236}">
                <a16:creationId xmlns:a16="http://schemas.microsoft.com/office/drawing/2014/main" id="{0377D97C-E8C1-1234-E681-93A1F3EA9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11" y="2680549"/>
            <a:ext cx="8312759" cy="3911025"/>
          </a:xfrm>
          <a:prstGeom prst="rect">
            <a:avLst/>
          </a:prstGeom>
        </p:spPr>
      </p:pic>
    </p:spTree>
    <p:extLst>
      <p:ext uri="{BB962C8B-B14F-4D97-AF65-F5344CB8AC3E}">
        <p14:creationId xmlns:p14="http://schemas.microsoft.com/office/powerpoint/2010/main" val="317093936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2677656"/>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types of multi-agent reinforcement learning?</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Learning communication: </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These works explore a sub-area in which agents can </a:t>
            </a:r>
            <a:r>
              <a:rPr lang="en-US" altLang="zh-CN" sz="2000" dirty="0">
                <a:solidFill>
                  <a:srgbClr val="FF0000"/>
                </a:solidFill>
                <a:latin typeface="Times New Roman" panose="02020603050405020304" pitchFamily="18" charset="0"/>
                <a:cs typeface="Times New Roman" panose="02020603050405020304" pitchFamily="18" charset="0"/>
              </a:rPr>
              <a:t>share information with communication protocols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for example through direct message or via a shared memory</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This setting usually considers a set of cooperative agents in</a:t>
            </a:r>
            <a:r>
              <a:rPr lang="en-US" altLang="zh-CN" sz="2000" dirty="0">
                <a:solidFill>
                  <a:srgbClr val="FF0000"/>
                </a:solidFill>
                <a:latin typeface="Times New Roman" panose="02020603050405020304" pitchFamily="18" charset="0"/>
                <a:cs typeface="Times New Roman" panose="02020603050405020304" pitchFamily="18" charset="0"/>
              </a:rPr>
              <a:t> partially observable environment</a:t>
            </a: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3" name="图片 2">
            <a:extLst>
              <a:ext uri="{FF2B5EF4-FFF2-40B4-BE49-F238E27FC236}">
                <a16:creationId xmlns:a16="http://schemas.microsoft.com/office/drawing/2014/main" id="{A011D37E-A8E3-93E7-7B5E-6811D6159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6" y="3429000"/>
            <a:ext cx="9144000" cy="2859852"/>
          </a:xfrm>
          <a:prstGeom prst="rect">
            <a:avLst/>
          </a:prstGeom>
        </p:spPr>
      </p:pic>
    </p:spTree>
    <p:extLst>
      <p:ext uri="{BB962C8B-B14F-4D97-AF65-F5344CB8AC3E}">
        <p14:creationId xmlns:p14="http://schemas.microsoft.com/office/powerpoint/2010/main" val="182070277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86662" y="2076735"/>
            <a:ext cx="8610600" cy="16927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Times" panose="02020603050405020304" pitchFamily="18" charset="0"/>
                <a:ea typeface="微软雅黑" panose="020B0503020204020204" pitchFamily="34" charset="-122"/>
                <a:cs typeface="Times" panose="02020603050405020304" pitchFamily="18" charset="0"/>
              </a:rPr>
              <a:t>Lecture 5</a:t>
            </a:r>
            <a:r>
              <a:rPr kumimoji="1" lang="zh-CN" altLang="en-US" sz="3600" b="0" i="0" u="none" strike="noStrike" kern="1200" cap="none" spc="0" normalizeH="0" baseline="0" noProof="0" dirty="0">
                <a:ln>
                  <a:noFill/>
                </a:ln>
                <a:solidFill>
                  <a:srgbClr val="000000"/>
                </a:solidFill>
                <a:effectLst/>
                <a:uLnTx/>
                <a:uFillTx/>
                <a:latin typeface="Times" panose="02020603050405020304" pitchFamily="18" charset="0"/>
                <a:ea typeface="微软雅黑" panose="020B0503020204020204" pitchFamily="34" charset="-122"/>
                <a:cs typeface="Times" panose="02020603050405020304" pitchFamily="18" charset="0"/>
              </a:rPr>
              <a:t>：强化学习</a:t>
            </a:r>
            <a:r>
              <a:rPr kumimoji="1" lang="en-US" altLang="zh-CN" sz="3600" b="0" i="0" u="none" strike="noStrike" kern="1200" cap="none" spc="0" normalizeH="0" baseline="0" noProof="0" dirty="0">
                <a:ln>
                  <a:noFill/>
                </a:ln>
                <a:solidFill>
                  <a:srgbClr val="000000"/>
                </a:solidFill>
                <a:effectLst/>
                <a:uLnTx/>
                <a:uFillTx/>
                <a:latin typeface="Times" panose="02020603050405020304" pitchFamily="18" charset="0"/>
                <a:ea typeface="微软雅黑" panose="020B0503020204020204" pitchFamily="34" charset="-122"/>
                <a:cs typeface="Times" panose="02020603050405020304" pitchFamily="18" charset="0"/>
              </a:rPr>
              <a:t>-6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3200" b="0" i="0" u="none" strike="noStrike" kern="1200" cap="none" spc="0" normalizeH="0" baseline="0" noProof="0" dirty="0">
              <a:ln>
                <a:noFill/>
              </a:ln>
              <a:solidFill>
                <a:srgbClr val="000000"/>
              </a:solidFill>
              <a:effectLst/>
              <a:uLnTx/>
              <a:uFillTx/>
              <a:latin typeface="Times" panose="02020603050405020304" pitchFamily="18" charset="0"/>
              <a:ea typeface="华文隶书" panose="02010800040101010101" pitchFamily="2" charset="-122"/>
              <a:cs typeface="Times"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pic>
        <p:nvPicPr>
          <p:cNvPr id="6" name="图片 5" descr="图片1"/>
          <p:cNvPicPr>
            <a:picLocks noChangeAspect="1"/>
          </p:cNvPicPr>
          <p:nvPr/>
        </p:nvPicPr>
        <p:blipFill>
          <a:blip r:embed="rId2"/>
          <a:stretch>
            <a:fillRect/>
          </a:stretch>
        </p:blipFill>
        <p:spPr>
          <a:xfrm>
            <a:off x="8402128" y="1"/>
            <a:ext cx="728916" cy="728916"/>
          </a:xfrm>
          <a:prstGeom prst="rect">
            <a:avLst/>
          </a:prstGeom>
        </p:spPr>
      </p:pic>
      <p:sp>
        <p:nvSpPr>
          <p:cNvPr id="7" name="文本框 6">
            <a:extLst>
              <a:ext uri="{FF2B5EF4-FFF2-40B4-BE49-F238E27FC236}">
                <a16:creationId xmlns:a16="http://schemas.microsoft.com/office/drawing/2014/main" id="{DD94EB9C-DAC4-4D4F-BCAC-24A7B9F56615}"/>
              </a:ext>
            </a:extLst>
          </p:cNvPr>
          <p:cNvSpPr txBox="1"/>
          <p:nvPr/>
        </p:nvSpPr>
        <p:spPr>
          <a:xfrm>
            <a:off x="355350" y="2923120"/>
            <a:ext cx="8610600" cy="646331"/>
          </a:xfrm>
          <a:prstGeom prst="rect">
            <a:avLst/>
          </a:prstGeom>
          <a:noFill/>
        </p:spPr>
        <p:txBody>
          <a:bodyPr wrap="square" rtlCol="0">
            <a:spAutoFit/>
          </a:bodyPr>
          <a:lstStyle/>
          <a:p>
            <a:pPr lvl="0" algn="ctr"/>
            <a:r>
              <a:rPr kumimoji="1" lang="en-US" altLang="zh-CN" sz="3600" dirty="0">
                <a:latin typeface="Times" panose="02020603050405020304" pitchFamily="18" charset="0"/>
                <a:ea typeface="微软雅黑" panose="020B0503020204020204" pitchFamily="34" charset="-122"/>
                <a:cs typeface="Times" panose="02020603050405020304" pitchFamily="18" charset="0"/>
              </a:rPr>
              <a:t>Multi-Agent RL</a:t>
            </a:r>
            <a:endParaRPr kumimoji="1" lang="zh-CN" altLang="en-US" sz="3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7262057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990770" cy="1446550"/>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types of multi-agent reinforcement learning?</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Learning communication—</a:t>
            </a:r>
            <a:r>
              <a:rPr lang="en-US" altLang="zh-CN" sz="2400" dirty="0">
                <a:solidFill>
                  <a:srgbClr val="2196F3"/>
                </a:solidFill>
                <a:latin typeface="Times New Roman" panose="02020603050405020304" pitchFamily="18" charset="0"/>
                <a:cs typeface="Times New Roman" panose="02020603050405020304" pitchFamily="18" charset="0"/>
              </a:rPr>
              <a:t>Dimensions and Targeted Problems</a:t>
            </a: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lvl="2"/>
            <a:endParaRPr lang="en-US" altLang="zh-CN" sz="20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graphicFrame>
        <p:nvGraphicFramePr>
          <p:cNvPr id="2" name="表格 5">
            <a:extLst>
              <a:ext uri="{FF2B5EF4-FFF2-40B4-BE49-F238E27FC236}">
                <a16:creationId xmlns:a16="http://schemas.microsoft.com/office/drawing/2014/main" id="{B8688396-85FB-9D5F-7732-EA27666E6CCC}"/>
              </a:ext>
            </a:extLst>
          </p:cNvPr>
          <p:cNvGraphicFramePr>
            <a:graphicFrameLocks noGrp="1"/>
          </p:cNvGraphicFramePr>
          <p:nvPr>
            <p:extLst>
              <p:ext uri="{D42A27DB-BD31-4B8C-83A1-F6EECF244321}">
                <p14:modId xmlns:p14="http://schemas.microsoft.com/office/powerpoint/2010/main" val="777792171"/>
              </p:ext>
            </p:extLst>
          </p:nvPr>
        </p:nvGraphicFramePr>
        <p:xfrm>
          <a:off x="12956" y="2181472"/>
          <a:ext cx="9131044" cy="3977640"/>
        </p:xfrm>
        <a:graphic>
          <a:graphicData uri="http://schemas.openxmlformats.org/drawingml/2006/table">
            <a:tbl>
              <a:tblPr firstRow="1" bandRow="1">
                <a:tableStyleId>{68D230F3-CF80-4859-8CE7-A43EE81993B5}</a:tableStyleId>
              </a:tblPr>
              <a:tblGrid>
                <a:gridCol w="3032449">
                  <a:extLst>
                    <a:ext uri="{9D8B030D-6E8A-4147-A177-3AD203B41FA5}">
                      <a16:colId xmlns:a16="http://schemas.microsoft.com/office/drawing/2014/main" val="1570070193"/>
                    </a:ext>
                  </a:extLst>
                </a:gridCol>
                <a:gridCol w="6098595">
                  <a:extLst>
                    <a:ext uri="{9D8B030D-6E8A-4147-A177-3AD203B41FA5}">
                      <a16:colId xmlns:a16="http://schemas.microsoft.com/office/drawing/2014/main" val="3508617224"/>
                    </a:ext>
                  </a:extLst>
                </a:gridCol>
              </a:tblGrid>
              <a:tr h="370840">
                <a:tc>
                  <a:txBody>
                    <a:bodyPr/>
                    <a:lstStyle/>
                    <a:p>
                      <a:pPr algn="ctr"/>
                      <a:r>
                        <a:rPr lang="en-US" altLang="zh-CN" sz="1800" dirty="0"/>
                        <a:t>Dimensions</a:t>
                      </a:r>
                      <a:endParaRPr lang="zh-CN" altLang="en-US" sz="1800" dirty="0"/>
                    </a:p>
                  </a:txBody>
                  <a:tcPr anchor="ctr"/>
                </a:tc>
                <a:tc>
                  <a:txBody>
                    <a:bodyPr/>
                    <a:lstStyle/>
                    <a:p>
                      <a:pPr algn="ctr"/>
                      <a:r>
                        <a:rPr lang="en-US" altLang="zh-CN" sz="1800" dirty="0"/>
                        <a:t>Targeted Problems</a:t>
                      </a:r>
                      <a:endParaRPr lang="zh-CN" altLang="en-US" sz="1800" dirty="0"/>
                    </a:p>
                  </a:txBody>
                  <a:tcPr anchor="ctr"/>
                </a:tc>
                <a:extLst>
                  <a:ext uri="{0D108BD9-81ED-4DB2-BD59-A6C34878D82A}">
                    <a16:rowId xmlns:a16="http://schemas.microsoft.com/office/drawing/2014/main" val="2569298223"/>
                  </a:ext>
                </a:extLst>
              </a:tr>
              <a:tr h="370840">
                <a:tc>
                  <a:txBody>
                    <a:bodyPr/>
                    <a:lstStyle/>
                    <a:p>
                      <a:pPr algn="ctr"/>
                      <a:r>
                        <a:rPr lang="en-US" altLang="zh-CN" sz="1800" dirty="0"/>
                        <a:t>Communication Type</a:t>
                      </a:r>
                      <a:endParaRPr lang="zh-CN" altLang="en-US" sz="1800" dirty="0"/>
                    </a:p>
                  </a:txBody>
                  <a:tcPr anchor="ctr"/>
                </a:tc>
                <a:tc>
                  <a:txBody>
                    <a:bodyPr/>
                    <a:lstStyle/>
                    <a:p>
                      <a:r>
                        <a:rPr lang="en-US" altLang="zh-CN" sz="1800" dirty="0"/>
                        <a:t>Which </a:t>
                      </a:r>
                      <a:r>
                        <a:rPr lang="en-US" altLang="zh-CN" sz="1800" dirty="0">
                          <a:solidFill>
                            <a:srgbClr val="FF0000"/>
                          </a:solidFill>
                        </a:rPr>
                        <a:t>type of agents </a:t>
                      </a:r>
                      <a:r>
                        <a:rPr lang="en-US" altLang="zh-CN" sz="1800" dirty="0"/>
                        <a:t>to communication with?</a:t>
                      </a:r>
                      <a:endParaRPr lang="zh-CN" altLang="en-US" sz="1800" dirty="0"/>
                    </a:p>
                  </a:txBody>
                  <a:tcPr anchor="ctr"/>
                </a:tc>
                <a:extLst>
                  <a:ext uri="{0D108BD9-81ED-4DB2-BD59-A6C34878D82A}">
                    <a16:rowId xmlns:a16="http://schemas.microsoft.com/office/drawing/2014/main" val="3555463349"/>
                  </a:ext>
                </a:extLst>
              </a:tr>
              <a:tr h="370840">
                <a:tc>
                  <a:txBody>
                    <a:bodyPr/>
                    <a:lstStyle/>
                    <a:p>
                      <a:pPr algn="ctr"/>
                      <a:r>
                        <a:rPr lang="en-US" altLang="zh-CN" sz="1800" dirty="0"/>
                        <a:t>Communication Policy</a:t>
                      </a:r>
                      <a:endParaRPr lang="zh-CN" altLang="en-US" sz="1800" dirty="0"/>
                    </a:p>
                  </a:txBody>
                  <a:tcPr anchor="ctr"/>
                </a:tc>
                <a:tc>
                  <a:txBody>
                    <a:bodyPr/>
                    <a:lstStyle/>
                    <a:p>
                      <a:r>
                        <a:rPr lang="en-US" altLang="zh-CN" sz="1800" dirty="0"/>
                        <a:t>When and how to </a:t>
                      </a:r>
                      <a:r>
                        <a:rPr lang="en-US" altLang="zh-CN" sz="1800" dirty="0">
                          <a:solidFill>
                            <a:srgbClr val="FF0000"/>
                          </a:solidFill>
                        </a:rPr>
                        <a:t>build communication links </a:t>
                      </a:r>
                      <a:r>
                        <a:rPr lang="en-US" altLang="zh-CN" sz="1800" dirty="0"/>
                        <a:t>among agent?</a:t>
                      </a:r>
                      <a:endParaRPr lang="zh-CN" altLang="en-US" sz="1800" dirty="0"/>
                    </a:p>
                  </a:txBody>
                  <a:tcPr anchor="ctr"/>
                </a:tc>
                <a:extLst>
                  <a:ext uri="{0D108BD9-81ED-4DB2-BD59-A6C34878D82A}">
                    <a16:rowId xmlns:a16="http://schemas.microsoft.com/office/drawing/2014/main" val="2188745123"/>
                  </a:ext>
                </a:extLst>
              </a:tr>
              <a:tr h="370840">
                <a:tc>
                  <a:txBody>
                    <a:bodyPr/>
                    <a:lstStyle/>
                    <a:p>
                      <a:pPr algn="ctr"/>
                      <a:r>
                        <a:rPr lang="en-US" altLang="zh-CN" sz="1800" dirty="0"/>
                        <a:t>Communicated Messages</a:t>
                      </a:r>
                      <a:endParaRPr lang="zh-CN" altLang="en-US" sz="1800" dirty="0"/>
                    </a:p>
                  </a:txBody>
                  <a:tcPr anchor="ctr"/>
                </a:tc>
                <a:tc>
                  <a:txBody>
                    <a:bodyPr/>
                    <a:lstStyle/>
                    <a:p>
                      <a:r>
                        <a:rPr lang="en-US" altLang="zh-CN" sz="1800" dirty="0"/>
                        <a:t>Which piece of </a:t>
                      </a:r>
                      <a:r>
                        <a:rPr lang="en-US" altLang="zh-CN" sz="1800" dirty="0">
                          <a:solidFill>
                            <a:srgbClr val="FF0000"/>
                          </a:solidFill>
                        </a:rPr>
                        <a:t>information to share</a:t>
                      </a:r>
                      <a:r>
                        <a:rPr lang="en-US" altLang="zh-CN" sz="1800" dirty="0"/>
                        <a:t>?</a:t>
                      </a:r>
                      <a:endParaRPr lang="zh-CN" altLang="en-US" sz="1800" dirty="0"/>
                    </a:p>
                  </a:txBody>
                  <a:tcPr anchor="ctr"/>
                </a:tc>
                <a:extLst>
                  <a:ext uri="{0D108BD9-81ED-4DB2-BD59-A6C34878D82A}">
                    <a16:rowId xmlns:a16="http://schemas.microsoft.com/office/drawing/2014/main" val="374920887"/>
                  </a:ext>
                </a:extLst>
              </a:tr>
              <a:tr h="370840">
                <a:tc>
                  <a:txBody>
                    <a:bodyPr/>
                    <a:lstStyle/>
                    <a:p>
                      <a:pPr algn="ctr"/>
                      <a:r>
                        <a:rPr lang="en-US" altLang="zh-CN" sz="1800" dirty="0"/>
                        <a:t>Message Combination</a:t>
                      </a:r>
                      <a:endParaRPr lang="zh-CN" altLang="en-US" sz="1800" dirty="0"/>
                    </a:p>
                  </a:txBody>
                  <a:tcPr anchor="ctr"/>
                </a:tc>
                <a:tc>
                  <a:txBody>
                    <a:bodyPr/>
                    <a:lstStyle/>
                    <a:p>
                      <a:r>
                        <a:rPr lang="en-US" altLang="zh-CN" sz="1800" dirty="0"/>
                        <a:t>How to </a:t>
                      </a:r>
                      <a:r>
                        <a:rPr lang="en-US" altLang="zh-CN" sz="1800" dirty="0">
                          <a:solidFill>
                            <a:srgbClr val="FF0000"/>
                          </a:solidFill>
                        </a:rPr>
                        <a:t>combine received messages</a:t>
                      </a:r>
                      <a:r>
                        <a:rPr lang="en-US" altLang="zh-CN" sz="1800" dirty="0"/>
                        <a:t>?</a:t>
                      </a:r>
                      <a:endParaRPr lang="zh-CN" altLang="en-US" sz="1800" dirty="0"/>
                    </a:p>
                  </a:txBody>
                  <a:tcPr anchor="ctr"/>
                </a:tc>
                <a:extLst>
                  <a:ext uri="{0D108BD9-81ED-4DB2-BD59-A6C34878D82A}">
                    <a16:rowId xmlns:a16="http://schemas.microsoft.com/office/drawing/2014/main" val="3274388978"/>
                  </a:ext>
                </a:extLst>
              </a:tr>
              <a:tr h="370840">
                <a:tc>
                  <a:txBody>
                    <a:bodyPr/>
                    <a:lstStyle/>
                    <a:p>
                      <a:pPr algn="ctr"/>
                      <a:r>
                        <a:rPr lang="en-US" altLang="zh-CN" sz="1800" dirty="0"/>
                        <a:t>Inner Integration</a:t>
                      </a:r>
                      <a:endParaRPr lang="zh-CN" altLang="en-US" sz="1800" dirty="0"/>
                    </a:p>
                  </a:txBody>
                  <a:tcPr anchor="ctr"/>
                </a:tc>
                <a:tc>
                  <a:txBody>
                    <a:bodyPr/>
                    <a:lstStyle/>
                    <a:p>
                      <a:r>
                        <a:rPr lang="en-US" altLang="zh-CN" sz="1800" dirty="0"/>
                        <a:t>How to </a:t>
                      </a:r>
                      <a:r>
                        <a:rPr lang="en-US" altLang="zh-CN" sz="1800" dirty="0">
                          <a:solidFill>
                            <a:srgbClr val="FF0000"/>
                          </a:solidFill>
                        </a:rPr>
                        <a:t>integrate</a:t>
                      </a:r>
                      <a:r>
                        <a:rPr lang="en-US" altLang="zh-CN" sz="1800" dirty="0"/>
                        <a:t> combined message into learning models?</a:t>
                      </a:r>
                      <a:endParaRPr lang="zh-CN" altLang="en-US" sz="1800" dirty="0"/>
                    </a:p>
                  </a:txBody>
                  <a:tcPr anchor="ctr"/>
                </a:tc>
                <a:extLst>
                  <a:ext uri="{0D108BD9-81ED-4DB2-BD59-A6C34878D82A}">
                    <a16:rowId xmlns:a16="http://schemas.microsoft.com/office/drawing/2014/main" val="223039675"/>
                  </a:ext>
                </a:extLst>
              </a:tr>
              <a:tr h="370840">
                <a:tc>
                  <a:txBody>
                    <a:bodyPr/>
                    <a:lstStyle/>
                    <a:p>
                      <a:pPr algn="ctr"/>
                      <a:r>
                        <a:rPr lang="en-US" altLang="zh-CN" sz="1800" dirty="0"/>
                        <a:t>Communication Constraints</a:t>
                      </a:r>
                      <a:endParaRPr lang="zh-CN" altLang="en-US" sz="1800" dirty="0"/>
                    </a:p>
                  </a:txBody>
                  <a:tcPr anchor="ctr"/>
                </a:tc>
                <a:tc>
                  <a:txBody>
                    <a:bodyPr/>
                    <a:lstStyle/>
                    <a:p>
                      <a:r>
                        <a:rPr lang="en-US" altLang="zh-CN" sz="1800" dirty="0"/>
                        <a:t>How to fulfill </a:t>
                      </a:r>
                      <a:r>
                        <a:rPr lang="en-US" altLang="zh-CN" sz="1800" dirty="0">
                          <a:solidFill>
                            <a:srgbClr val="FF0000"/>
                          </a:solidFill>
                        </a:rPr>
                        <a:t>realistic requirements</a:t>
                      </a:r>
                      <a:r>
                        <a:rPr lang="en-US" altLang="zh-CN" sz="1800" dirty="0"/>
                        <a:t>?</a:t>
                      </a:r>
                      <a:endParaRPr lang="zh-CN" altLang="en-US" sz="1800" dirty="0"/>
                    </a:p>
                  </a:txBody>
                  <a:tcPr anchor="ctr"/>
                </a:tc>
                <a:extLst>
                  <a:ext uri="{0D108BD9-81ED-4DB2-BD59-A6C34878D82A}">
                    <a16:rowId xmlns:a16="http://schemas.microsoft.com/office/drawing/2014/main" val="3657702443"/>
                  </a:ext>
                </a:extLst>
              </a:tr>
              <a:tr h="370840">
                <a:tc>
                  <a:txBody>
                    <a:bodyPr/>
                    <a:lstStyle/>
                    <a:p>
                      <a:pPr algn="ctr"/>
                      <a:r>
                        <a:rPr lang="en-US" altLang="zh-CN" sz="1800" dirty="0"/>
                        <a:t>Communication learning</a:t>
                      </a:r>
                      <a:endParaRPr lang="zh-CN" altLang="en-US" sz="1800" dirty="0"/>
                    </a:p>
                  </a:txBody>
                  <a:tcPr anchor="ctr"/>
                </a:tc>
                <a:tc>
                  <a:txBody>
                    <a:bodyPr/>
                    <a:lstStyle/>
                    <a:p>
                      <a:r>
                        <a:rPr lang="en-US" altLang="zh-CN" sz="1800" dirty="0"/>
                        <a:t>How to </a:t>
                      </a:r>
                      <a:r>
                        <a:rPr lang="en-US" altLang="zh-CN" sz="1800" dirty="0">
                          <a:solidFill>
                            <a:srgbClr val="FF0000"/>
                          </a:solidFill>
                        </a:rPr>
                        <a:t>train and improve</a:t>
                      </a:r>
                      <a:r>
                        <a:rPr lang="en-US" altLang="zh-CN" sz="1800" dirty="0"/>
                        <a:t> communication?</a:t>
                      </a:r>
                      <a:endParaRPr lang="zh-CN" altLang="en-US" sz="1800" dirty="0"/>
                    </a:p>
                  </a:txBody>
                  <a:tcPr anchor="ctr"/>
                </a:tc>
                <a:extLst>
                  <a:ext uri="{0D108BD9-81ED-4DB2-BD59-A6C34878D82A}">
                    <a16:rowId xmlns:a16="http://schemas.microsoft.com/office/drawing/2014/main" val="1231288542"/>
                  </a:ext>
                </a:extLst>
              </a:tr>
              <a:tr h="370840">
                <a:tc>
                  <a:txBody>
                    <a:bodyPr/>
                    <a:lstStyle/>
                    <a:p>
                      <a:pPr algn="ctr"/>
                      <a:r>
                        <a:rPr lang="en-US" altLang="zh-CN" sz="1800" dirty="0"/>
                        <a:t>Training Scheme</a:t>
                      </a:r>
                      <a:endParaRPr lang="zh-CN" altLang="en-US" sz="1800" dirty="0"/>
                    </a:p>
                  </a:txBody>
                  <a:tcPr anchor="ctr"/>
                </a:tc>
                <a:tc>
                  <a:txBody>
                    <a:bodyPr/>
                    <a:lstStyle/>
                    <a:p>
                      <a:r>
                        <a:rPr lang="en-US" altLang="zh-CN" sz="1800" dirty="0"/>
                        <a:t>How to utilize </a:t>
                      </a:r>
                      <a:r>
                        <a:rPr lang="en-US" altLang="zh-CN" sz="1800" dirty="0">
                          <a:solidFill>
                            <a:srgbClr val="FF0000"/>
                          </a:solidFill>
                        </a:rPr>
                        <a:t>collected experience </a:t>
                      </a:r>
                      <a:r>
                        <a:rPr lang="en-US" altLang="zh-CN" sz="1800" dirty="0"/>
                        <a:t>from agents?</a:t>
                      </a:r>
                      <a:endParaRPr lang="zh-CN" altLang="en-US" sz="1800" dirty="0"/>
                    </a:p>
                  </a:txBody>
                  <a:tcPr anchor="ctr"/>
                </a:tc>
                <a:extLst>
                  <a:ext uri="{0D108BD9-81ED-4DB2-BD59-A6C34878D82A}">
                    <a16:rowId xmlns:a16="http://schemas.microsoft.com/office/drawing/2014/main" val="3897547484"/>
                  </a:ext>
                </a:extLst>
              </a:tr>
              <a:tr h="370840">
                <a:tc>
                  <a:txBody>
                    <a:bodyPr/>
                    <a:lstStyle/>
                    <a:p>
                      <a:pPr algn="ctr"/>
                      <a:r>
                        <a:rPr lang="en-US" altLang="zh-CN" sz="1800" dirty="0"/>
                        <a:t>Controlled Goals</a:t>
                      </a:r>
                      <a:endParaRPr lang="zh-CN" altLang="en-US" sz="1800" dirty="0"/>
                    </a:p>
                  </a:txBody>
                  <a:tcPr anchor="ctr"/>
                </a:tc>
                <a:tc>
                  <a:txBody>
                    <a:bodyPr/>
                    <a:lstStyle/>
                    <a:p>
                      <a:r>
                        <a:rPr lang="en-US" altLang="zh-CN" sz="1800" dirty="0"/>
                        <a:t>What </a:t>
                      </a:r>
                      <a:r>
                        <a:rPr lang="en-US" altLang="zh-CN" sz="1800" dirty="0">
                          <a:solidFill>
                            <a:srgbClr val="FF0000"/>
                          </a:solidFill>
                        </a:rPr>
                        <a:t>kind of </a:t>
                      </a:r>
                      <a:r>
                        <a:rPr lang="en-US" altLang="zh-CN" sz="1800" dirty="0" err="1">
                          <a:solidFill>
                            <a:srgbClr val="FF0000"/>
                          </a:solidFill>
                        </a:rPr>
                        <a:t>behaviours</a:t>
                      </a:r>
                      <a:r>
                        <a:rPr lang="en-US" altLang="zh-CN" sz="1800" dirty="0">
                          <a:solidFill>
                            <a:srgbClr val="FF0000"/>
                          </a:solidFill>
                        </a:rPr>
                        <a:t> </a:t>
                      </a:r>
                      <a:r>
                        <a:rPr lang="en-US" altLang="zh-CN" sz="1800" dirty="0"/>
                        <a:t>are desired to emerge with communication?</a:t>
                      </a:r>
                      <a:endParaRPr lang="zh-CN" altLang="en-US" sz="1800" dirty="0"/>
                    </a:p>
                  </a:txBody>
                  <a:tcPr anchor="ctr"/>
                </a:tc>
                <a:extLst>
                  <a:ext uri="{0D108BD9-81ED-4DB2-BD59-A6C34878D82A}">
                    <a16:rowId xmlns:a16="http://schemas.microsoft.com/office/drawing/2014/main" val="60428194"/>
                  </a:ext>
                </a:extLst>
              </a:tr>
            </a:tbl>
          </a:graphicData>
        </a:graphic>
      </p:graphicFrame>
    </p:spTree>
    <p:extLst>
      <p:ext uri="{BB962C8B-B14F-4D97-AF65-F5344CB8AC3E}">
        <p14:creationId xmlns:p14="http://schemas.microsoft.com/office/powerpoint/2010/main" val="337081886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1446550"/>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types of multi-agent reinforcement learning?</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Learning communication—</a:t>
            </a:r>
            <a:r>
              <a:rPr lang="en-US" altLang="zh-CN" sz="2400" dirty="0">
                <a:solidFill>
                  <a:srgbClr val="2196F3"/>
                </a:solidFill>
                <a:latin typeface="Times New Roman" panose="02020603050405020304" pitchFamily="18" charset="0"/>
                <a:cs typeface="Times New Roman" panose="02020603050405020304" pitchFamily="18" charset="0"/>
              </a:rPr>
              <a:t>Communicatee Type</a:t>
            </a: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lvl="2"/>
            <a:endParaRPr lang="en-US" altLang="zh-CN" sz="20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graphicFrame>
        <p:nvGraphicFramePr>
          <p:cNvPr id="3" name="表格 5">
            <a:extLst>
              <a:ext uri="{FF2B5EF4-FFF2-40B4-BE49-F238E27FC236}">
                <a16:creationId xmlns:a16="http://schemas.microsoft.com/office/drawing/2014/main" id="{00C09E39-1BD7-33A4-01B0-398ED8F98873}"/>
              </a:ext>
            </a:extLst>
          </p:cNvPr>
          <p:cNvGraphicFramePr>
            <a:graphicFrameLocks noGrp="1"/>
          </p:cNvGraphicFramePr>
          <p:nvPr>
            <p:extLst>
              <p:ext uri="{D42A27DB-BD31-4B8C-83A1-F6EECF244321}">
                <p14:modId xmlns:p14="http://schemas.microsoft.com/office/powerpoint/2010/main" val="3652049354"/>
              </p:ext>
            </p:extLst>
          </p:nvPr>
        </p:nvGraphicFramePr>
        <p:xfrm>
          <a:off x="-12956" y="1797050"/>
          <a:ext cx="9144000" cy="475488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1560508636"/>
                    </a:ext>
                  </a:extLst>
                </a:gridCol>
                <a:gridCol w="3048000">
                  <a:extLst>
                    <a:ext uri="{9D8B030D-6E8A-4147-A177-3AD203B41FA5}">
                      <a16:colId xmlns:a16="http://schemas.microsoft.com/office/drawing/2014/main" val="3913283151"/>
                    </a:ext>
                  </a:extLst>
                </a:gridCol>
                <a:gridCol w="3048000">
                  <a:extLst>
                    <a:ext uri="{9D8B030D-6E8A-4147-A177-3AD203B41FA5}">
                      <a16:colId xmlns:a16="http://schemas.microsoft.com/office/drawing/2014/main" val="4137303038"/>
                    </a:ext>
                  </a:extLst>
                </a:gridCol>
              </a:tblGrid>
              <a:tr h="315807">
                <a:tc>
                  <a:txBody>
                    <a:bodyPr/>
                    <a:lstStyle/>
                    <a:p>
                      <a:pPr algn="ctr"/>
                      <a:r>
                        <a:rPr lang="en-US" altLang="zh-CN" sz="1800" dirty="0">
                          <a:latin typeface="Times New Roman" panose="02020603050405020304" pitchFamily="18" charset="0"/>
                          <a:cs typeface="Times New Roman" panose="02020603050405020304" pitchFamily="18" charset="0"/>
                        </a:rPr>
                        <a:t>Types</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Subtypes</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Methods</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8746534"/>
                  </a:ext>
                </a:extLst>
              </a:tr>
              <a:tr h="370840">
                <a:tc rowSpan="2">
                  <a:txBody>
                    <a:bodyPr/>
                    <a:lstStyle/>
                    <a:p>
                      <a:pPr algn="ctr"/>
                      <a:r>
                        <a:rPr lang="en-US" altLang="zh-CN" sz="1800" dirty="0">
                          <a:latin typeface="Times New Roman" panose="02020603050405020304" pitchFamily="18" charset="0"/>
                          <a:cs typeface="Times New Roman" panose="02020603050405020304" pitchFamily="18" charset="0"/>
                        </a:rPr>
                        <a:t>Agents in the MAS:</a:t>
                      </a:r>
                    </a:p>
                    <a:p>
                      <a:pPr marL="285750" indent="-285750" algn="l">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communicatees is composed of agents</a:t>
                      </a:r>
                    </a:p>
                    <a:p>
                      <a:pPr marL="285750" indent="-285750" algn="l">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agent directly communicate with each other</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Nearby Agents:</a:t>
                      </a:r>
                    </a:p>
                    <a:p>
                      <a:pPr algn="ctr"/>
                      <a:r>
                        <a:rPr lang="en-US" altLang="zh-CN" sz="1800" dirty="0">
                          <a:latin typeface="Times New Roman" panose="02020603050405020304" pitchFamily="18" charset="0"/>
                          <a:cs typeface="Times New Roman" panose="02020603050405020304" pitchFamily="18" charset="0"/>
                        </a:rPr>
                        <a:t>Communication is only allowed between neighbors</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DGN; </a:t>
                      </a:r>
                      <a:r>
                        <a:rPr lang="en-US" altLang="zh-CN" sz="1800" dirty="0" err="1">
                          <a:latin typeface="Times New Roman" panose="02020603050405020304" pitchFamily="18" charset="0"/>
                          <a:cs typeface="Times New Roman" panose="02020603050405020304" pitchFamily="18" charset="0"/>
                        </a:rPr>
                        <a:t>MAGNet</a:t>
                      </a:r>
                      <a:r>
                        <a:rPr lang="en-US" altLang="zh-CN" sz="1800" dirty="0">
                          <a:latin typeface="Times New Roman" panose="02020603050405020304" pitchFamily="18" charset="0"/>
                          <a:cs typeface="Times New Roman" panose="02020603050405020304" pitchFamily="18" charset="0"/>
                        </a:rPr>
                        <a:t>-SA-GS;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Agent-Entity Graph;</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LSC;</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NeurComm</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FlowComm</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GAXNet</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90693720"/>
                  </a:ext>
                </a:extLst>
              </a:tr>
              <a:tr h="370840">
                <a:tc vMerge="1">
                  <a:txBody>
                    <a:bodyPr/>
                    <a:lstStyle/>
                    <a:p>
                      <a:endParaRPr lang="zh-CN" altLang="en-US" dirty="0"/>
                    </a:p>
                  </a:txBody>
                  <a:tcPr/>
                </a:tc>
                <a:tc>
                  <a:txBody>
                    <a:bodyPr/>
                    <a:lstStyle/>
                    <a:p>
                      <a:pPr algn="ctr"/>
                      <a:r>
                        <a:rPr lang="en-US" altLang="zh-CN" sz="1800" dirty="0">
                          <a:latin typeface="Times New Roman" panose="02020603050405020304" pitchFamily="18" charset="0"/>
                          <a:cs typeface="Times New Roman" panose="02020603050405020304" pitchFamily="18" charset="0"/>
                        </a:rPr>
                        <a:t>Other Agents:</a:t>
                      </a:r>
                    </a:p>
                    <a:p>
                      <a:pPr algn="ctr"/>
                      <a:r>
                        <a:rPr lang="en-US" altLang="zh-CN" sz="1800" dirty="0">
                          <a:latin typeface="Times New Roman" panose="02020603050405020304" pitchFamily="18" charset="0"/>
                          <a:cs typeface="Times New Roman" panose="02020603050405020304" pitchFamily="18" charset="0"/>
                        </a:rPr>
                        <a:t>Nearby agents are not identified, the set of communicatees is simply composed of other agents</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DIAL; RIAL; CommNet; </a:t>
                      </a:r>
                      <a:r>
                        <a:rPr lang="en-US" altLang="zh-CN" sz="1800" dirty="0" err="1">
                          <a:latin typeface="Times New Roman" panose="02020603050405020304" pitchFamily="18" charset="0"/>
                          <a:cs typeface="Times New Roman" panose="02020603050405020304" pitchFamily="18" charset="0"/>
                        </a:rPr>
                        <a:t>BiCNet</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TarMAC</a:t>
                      </a:r>
                      <a:r>
                        <a:rPr lang="en-US" altLang="zh-CN" sz="1800" dirty="0">
                          <a:latin typeface="Times New Roman" panose="02020603050405020304" pitchFamily="18" charset="0"/>
                          <a:cs typeface="Times New Roman" panose="02020603050405020304" pitchFamily="18" charset="0"/>
                        </a:rPr>
                        <a:t>; MADDPG-M; IC3Net; DCC-MD; VBC; </a:t>
                      </a:r>
                      <a:r>
                        <a:rPr lang="en-US" altLang="zh-CN" sz="1800" dirty="0" err="1">
                          <a:latin typeface="Times New Roman" panose="02020603050405020304" pitchFamily="18" charset="0"/>
                          <a:cs typeface="Times New Roman" panose="02020603050405020304" pitchFamily="18" charset="0"/>
                        </a:rPr>
                        <a:t>ETCNet</a:t>
                      </a:r>
                      <a:r>
                        <a:rPr lang="en-US" altLang="zh-CN" sz="1800" dirty="0">
                          <a:latin typeface="Times New Roman" panose="02020603050405020304" pitchFamily="18" charset="0"/>
                          <a:cs typeface="Times New Roman" panose="02020603050405020304" pitchFamily="18" charset="0"/>
                        </a:rPr>
                        <a:t>; TMC</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43961446"/>
                  </a:ext>
                </a:extLst>
              </a:tr>
              <a:tr h="370840">
                <a:tc>
                  <a:txBody>
                    <a:bodyPr/>
                    <a:lstStyle/>
                    <a:p>
                      <a:pPr algn="ctr"/>
                      <a:r>
                        <a:rPr lang="en-US" altLang="zh-CN" sz="1800" dirty="0">
                          <a:latin typeface="Times New Roman" panose="02020603050405020304" pitchFamily="18" charset="0"/>
                          <a:cs typeface="Times New Roman" panose="02020603050405020304" pitchFamily="18" charset="0"/>
                        </a:rPr>
                        <a:t>Proxy:</a:t>
                      </a:r>
                    </a:p>
                    <a:p>
                      <a:pPr algn="ctr"/>
                      <a:r>
                        <a:rPr lang="en-US" altLang="zh-CN" sz="1800" dirty="0">
                          <a:latin typeface="Times New Roman" panose="02020603050405020304" pitchFamily="18" charset="0"/>
                          <a:cs typeface="Times New Roman" panose="02020603050405020304" pitchFamily="18" charset="0"/>
                        </a:rPr>
                        <a:t>A proxy is a visual agent who plays an essential role in communication, but does not have direct effect on the environment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r>
                        <a:rPr lang="en-US" altLang="zh-CN" sz="1800" dirty="0">
                          <a:latin typeface="Times New Roman" panose="02020603050405020304" pitchFamily="18" charset="0"/>
                          <a:cs typeface="Times New Roman" panose="02020603050405020304" pitchFamily="18" charset="0"/>
                        </a:rPr>
                        <a:t>MS-MARL-GCM; ATOC; MD-MADDPG; IMAC; GA-Comm; Gated-ACML; HAMMER; MAGIC</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52347377"/>
                  </a:ext>
                </a:extLst>
              </a:tr>
            </a:tbl>
          </a:graphicData>
        </a:graphic>
      </p:graphicFrame>
    </p:spTree>
    <p:extLst>
      <p:ext uri="{BB962C8B-B14F-4D97-AF65-F5344CB8AC3E}">
        <p14:creationId xmlns:p14="http://schemas.microsoft.com/office/powerpoint/2010/main" val="142852506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990770" cy="4216539"/>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types of multi-agent reinforcement learning?</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Agents modeling agents : </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An importance ability for agents to have is to </a:t>
            </a:r>
            <a:r>
              <a:rPr lang="en-US" altLang="zh-CN" sz="2000" dirty="0">
                <a:solidFill>
                  <a:srgbClr val="FF0000"/>
                </a:solidFill>
                <a:latin typeface="Times New Roman" panose="02020603050405020304" pitchFamily="18" charset="0"/>
                <a:cs typeface="Times New Roman" panose="02020603050405020304" pitchFamily="18" charset="0"/>
              </a:rPr>
              <a:t>reason about the behaviors of other agents</a:t>
            </a:r>
            <a:r>
              <a:rPr lang="en-US" altLang="zh-CN" sz="2000" dirty="0">
                <a:latin typeface="Times New Roman" panose="02020603050405020304" pitchFamily="18" charset="0"/>
                <a:cs typeface="Times New Roman" panose="02020603050405020304" pitchFamily="18" charset="0"/>
              </a:rPr>
              <a:t> by constructing models that make predictions about the modeled agents</a:t>
            </a:r>
          </a:p>
          <a:p>
            <a:pPr marL="1257300" lvl="2" indent="-34290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Opponent model</a:t>
            </a:r>
            <a:r>
              <a:rPr lang="en-US" altLang="zh-CN" sz="2000" dirty="0">
                <a:latin typeface="Times New Roman" panose="02020603050405020304" pitchFamily="18" charset="0"/>
                <a:cs typeface="Times New Roman" panose="02020603050405020304" pitchFamily="18" charset="0"/>
              </a:rPr>
              <a:t>: utilizing network to learn a representation of the opponent’s policy or q-value, e.g., DRON; SOM</a:t>
            </a:r>
          </a:p>
          <a:p>
            <a:pPr marL="1257300" lvl="2" indent="-34290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Self-play</a:t>
            </a:r>
            <a:r>
              <a:rPr lang="en-US" altLang="zh-CN" sz="2000" dirty="0">
                <a:latin typeface="Times New Roman" panose="02020603050405020304" pitchFamily="18" charset="0"/>
                <a:cs typeface="Times New Roman" panose="02020603050405020304" pitchFamily="18" charset="0"/>
              </a:rPr>
              <a:t>: agents learn to improve their performance by playing “against themselves”, e.g., NFSP; PSRO</a:t>
            </a:r>
          </a:p>
          <a:p>
            <a:pPr marL="1257300" lvl="2" indent="-342900">
              <a:buFont typeface="Arial" panose="020B0604020202020204" pitchFamily="34" charset="0"/>
              <a:buChar char="•"/>
            </a:pPr>
            <a:r>
              <a:rPr lang="en-US" altLang="zh-CN" sz="2000" dirty="0">
                <a:solidFill>
                  <a:srgbClr val="FF0000"/>
                </a:solidFill>
                <a:latin typeface="Times New Roman" panose="02020603050405020304" pitchFamily="18" charset="0"/>
                <a:cs typeface="Times New Roman" panose="02020603050405020304" pitchFamily="18" charset="0"/>
              </a:rPr>
              <a:t>Minimax</a:t>
            </a:r>
            <a:r>
              <a:rPr lang="en-US" altLang="zh-CN" sz="2000" dirty="0">
                <a:latin typeface="Times New Roman" panose="02020603050405020304" pitchFamily="18" charset="0"/>
                <a:cs typeface="Times New Roman" panose="02020603050405020304" pitchFamily="18" charset="0"/>
              </a:rPr>
              <a:t>: minimizing the worst case scenario (maximum loss), e.g., M3DDPG</a:t>
            </a: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3" name="图片 2">
            <a:extLst>
              <a:ext uri="{FF2B5EF4-FFF2-40B4-BE49-F238E27FC236}">
                <a16:creationId xmlns:a16="http://schemas.microsoft.com/office/drawing/2014/main" id="{ED60DC4D-30A6-32BF-2437-C24D510E8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820" y="4392307"/>
            <a:ext cx="6111724" cy="2178601"/>
          </a:xfrm>
          <a:prstGeom prst="rect">
            <a:avLst/>
          </a:prstGeom>
        </p:spPr>
      </p:pic>
    </p:spTree>
    <p:extLst>
      <p:ext uri="{BB962C8B-B14F-4D97-AF65-F5344CB8AC3E}">
        <p14:creationId xmlns:p14="http://schemas.microsoft.com/office/powerpoint/2010/main" val="116356042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990770" cy="2985433"/>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types of multi-agent reinforcement learning?</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Learning cooperation : </a:t>
            </a:r>
            <a:endParaRPr lang="en-US" altLang="zh-CN"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Open, dynamic, persistent systems</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Decentralized control</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Large scale</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Partial observability</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No real-time global reward signal</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Communication delay</a:t>
            </a: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grpSp>
        <p:nvGrpSpPr>
          <p:cNvPr id="9" name="object 4">
            <a:extLst>
              <a:ext uri="{FF2B5EF4-FFF2-40B4-BE49-F238E27FC236}">
                <a16:creationId xmlns:a16="http://schemas.microsoft.com/office/drawing/2014/main" id="{F6F91113-CE67-375D-5919-17BF91F1868A}"/>
              </a:ext>
            </a:extLst>
          </p:cNvPr>
          <p:cNvGrpSpPr/>
          <p:nvPr/>
        </p:nvGrpSpPr>
        <p:grpSpPr>
          <a:xfrm>
            <a:off x="2806366" y="3826989"/>
            <a:ext cx="3684497" cy="2491674"/>
            <a:chOff x="76200" y="1860550"/>
            <a:chExt cx="4413250" cy="2984500"/>
          </a:xfrm>
        </p:grpSpPr>
        <p:pic>
          <p:nvPicPr>
            <p:cNvPr id="10" name="object 5">
              <a:extLst>
                <a:ext uri="{FF2B5EF4-FFF2-40B4-BE49-F238E27FC236}">
                  <a16:creationId xmlns:a16="http://schemas.microsoft.com/office/drawing/2014/main" id="{5835C5C4-E5F2-C235-C661-F9B6D73DA43E}"/>
                </a:ext>
              </a:extLst>
            </p:cNvPr>
            <p:cNvPicPr/>
            <p:nvPr/>
          </p:nvPicPr>
          <p:blipFill>
            <a:blip r:embed="rId3" cstate="print"/>
            <a:stretch>
              <a:fillRect/>
            </a:stretch>
          </p:blipFill>
          <p:spPr>
            <a:xfrm>
              <a:off x="118164" y="1873250"/>
              <a:ext cx="4329332" cy="2929801"/>
            </a:xfrm>
            <a:prstGeom prst="rect">
              <a:avLst/>
            </a:prstGeom>
          </p:spPr>
        </p:pic>
        <p:sp>
          <p:nvSpPr>
            <p:cNvPr id="11" name="object 6">
              <a:extLst>
                <a:ext uri="{FF2B5EF4-FFF2-40B4-BE49-F238E27FC236}">
                  <a16:creationId xmlns:a16="http://schemas.microsoft.com/office/drawing/2014/main" id="{E2A71692-54D8-E54F-86AA-78AFBE8D28A4}"/>
                </a:ext>
              </a:extLst>
            </p:cNvPr>
            <p:cNvSpPr/>
            <p:nvPr/>
          </p:nvSpPr>
          <p:spPr>
            <a:xfrm>
              <a:off x="82550" y="1866900"/>
              <a:ext cx="4400550" cy="2971800"/>
            </a:xfrm>
            <a:custGeom>
              <a:avLst/>
              <a:gdLst/>
              <a:ahLst/>
              <a:cxnLst/>
              <a:rect l="l" t="t" r="r" b="b"/>
              <a:pathLst>
                <a:path w="4400550" h="2971800">
                  <a:moveTo>
                    <a:pt x="0" y="0"/>
                  </a:moveTo>
                  <a:lnTo>
                    <a:pt x="4400550" y="0"/>
                  </a:lnTo>
                  <a:lnTo>
                    <a:pt x="4400550" y="2971800"/>
                  </a:lnTo>
                  <a:lnTo>
                    <a:pt x="0" y="2971800"/>
                  </a:lnTo>
                  <a:lnTo>
                    <a:pt x="0" y="0"/>
                  </a:lnTo>
                  <a:close/>
                </a:path>
              </a:pathLst>
            </a:custGeom>
            <a:ln w="12700">
              <a:solidFill>
                <a:srgbClr val="808080"/>
              </a:solidFill>
            </a:ln>
          </p:spPr>
          <p:txBody>
            <a:bodyPr wrap="square" lIns="0" tIns="0" rIns="0" bIns="0" rtlCol="0"/>
            <a:lstStyle/>
            <a:p>
              <a:endParaRPr/>
            </a:p>
          </p:txBody>
        </p:sp>
      </p:grpSp>
    </p:spTree>
    <p:extLst>
      <p:ext uri="{BB962C8B-B14F-4D97-AF65-F5344CB8AC3E}">
        <p14:creationId xmlns:p14="http://schemas.microsoft.com/office/powerpoint/2010/main" val="36583324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990770" cy="2985433"/>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are the types of multi-agent reinforcement learning?</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Learning cooperation : </a:t>
            </a:r>
            <a:endParaRPr lang="en-US" altLang="zh-CN"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Value-Based Methods</a:t>
            </a:r>
          </a:p>
          <a:p>
            <a:pPr marL="1714500" lvl="3"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Paradigm: CTDE</a:t>
            </a:r>
          </a:p>
          <a:p>
            <a:pPr marL="1714500" lvl="3"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Methods: VDN,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QMIX, QPLEX</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Policy Gradient Methods</a:t>
            </a:r>
          </a:p>
          <a:p>
            <a:pPr marL="1714500" lvl="3"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Paradigm: Centralized Critic and Decentralized Actors</a:t>
            </a:r>
          </a:p>
          <a:p>
            <a:pPr marL="1714500" lvl="3"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Methods: MADDPG, COMA, DOP</a:t>
            </a: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7" name="图形 6">
            <a:extLst>
              <a:ext uri="{FF2B5EF4-FFF2-40B4-BE49-F238E27FC236}">
                <a16:creationId xmlns:a16="http://schemas.microsoft.com/office/drawing/2014/main" id="{3F25349C-303F-2672-C7BB-CB2A9810B2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452" y="3429000"/>
            <a:ext cx="7822460" cy="3278662"/>
          </a:xfrm>
          <a:prstGeom prst="rect">
            <a:avLst/>
          </a:prstGeom>
        </p:spPr>
      </p:pic>
    </p:spTree>
    <p:extLst>
      <p:ext uri="{BB962C8B-B14F-4D97-AF65-F5344CB8AC3E}">
        <p14:creationId xmlns:p14="http://schemas.microsoft.com/office/powerpoint/2010/main" val="37204431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990770" cy="769441"/>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Summary</a:t>
            </a: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9" name="图形 8">
            <a:extLst>
              <a:ext uri="{FF2B5EF4-FFF2-40B4-BE49-F238E27FC236}">
                <a16:creationId xmlns:a16="http://schemas.microsoft.com/office/drawing/2014/main" id="{B7D1A70A-22F0-3DF8-EE9F-D0AEC0C13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0533" y="766351"/>
            <a:ext cx="5600633" cy="5802878"/>
          </a:xfrm>
          <a:prstGeom prst="rect">
            <a:avLst/>
          </a:prstGeom>
        </p:spPr>
      </p:pic>
    </p:spTree>
    <p:extLst>
      <p:ext uri="{BB962C8B-B14F-4D97-AF65-F5344CB8AC3E}">
        <p14:creationId xmlns:p14="http://schemas.microsoft.com/office/powerpoint/2010/main" val="297276201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139" y="924484"/>
            <a:ext cx="8836952" cy="415498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Independent Learning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IQL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IL with parameter sharing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Learning cooperation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MADDPG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QMIX</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236584185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1" y="926223"/>
            <a:ext cx="8257364" cy="273921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Independent Learning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Evaluate single-agent DRL algorithm in multiagent settings.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IQL</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Study emergent cooperative and competitive strategies between multiple agents controlled by autonomous deep Q-Networks.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Use Atari video games as the environment.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Explore how two agents behave and interact in complex. environment when trained with different rewarding schemes.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6" name="图片 5">
            <a:extLst>
              <a:ext uri="{FF2B5EF4-FFF2-40B4-BE49-F238E27FC236}">
                <a16:creationId xmlns:a16="http://schemas.microsoft.com/office/drawing/2014/main" id="{BADD0A24-1EE3-D7DC-BA9C-E9AC54F53B95}"/>
              </a:ext>
            </a:extLst>
          </p:cNvPr>
          <p:cNvPicPr>
            <a:picLocks noChangeAspect="1"/>
          </p:cNvPicPr>
          <p:nvPr/>
        </p:nvPicPr>
        <p:blipFill rotWithShape="1">
          <a:blip r:embed="rId3">
            <a:extLst>
              <a:ext uri="{28A0092B-C50C-407E-A947-70E740481C1C}">
                <a14:useLocalDpi xmlns:a14="http://schemas.microsoft.com/office/drawing/2010/main" val="0"/>
              </a:ext>
            </a:extLst>
          </a:blip>
          <a:srcRect l="11831" r="12408" b="11514"/>
          <a:stretch/>
        </p:blipFill>
        <p:spPr>
          <a:xfrm>
            <a:off x="617198" y="3590121"/>
            <a:ext cx="3954483" cy="2739211"/>
          </a:xfrm>
          <a:prstGeom prst="rect">
            <a:avLst/>
          </a:prstGeom>
        </p:spPr>
      </p:pic>
      <p:sp>
        <p:nvSpPr>
          <p:cNvPr id="7" name="文本框 6">
            <a:extLst>
              <a:ext uri="{FF2B5EF4-FFF2-40B4-BE49-F238E27FC236}">
                <a16:creationId xmlns:a16="http://schemas.microsoft.com/office/drawing/2014/main" id="{1CC6F983-F2F5-35A8-3F45-57AD3A619BC6}"/>
              </a:ext>
            </a:extLst>
          </p:cNvPr>
          <p:cNvSpPr txBox="1"/>
          <p:nvPr/>
        </p:nvSpPr>
        <p:spPr>
          <a:xfrm>
            <a:off x="4812103" y="4258719"/>
            <a:ext cx="395448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Rewarding Schemes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Fully Competitive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Fully Cooperative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Transition between Cooperation and Competition</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11" name="文本框 10">
            <a:extLst>
              <a:ext uri="{FF2B5EF4-FFF2-40B4-BE49-F238E27FC236}">
                <a16:creationId xmlns:a16="http://schemas.microsoft.com/office/drawing/2014/main" id="{DB9F8C0F-98E4-91A7-5741-51ADD548D59C}"/>
              </a:ext>
            </a:extLst>
          </p:cNvPr>
          <p:cNvSpPr txBox="1"/>
          <p:nvPr/>
        </p:nvSpPr>
        <p:spPr>
          <a:xfrm>
            <a:off x="442999" y="6329332"/>
            <a:ext cx="8257364"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Tampuu</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Ardi</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et al. "Multiagent cooperation and competition with deep reinforcement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PloS</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one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12.4 (2017): e0172395.</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3399082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397003" cy="421653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IQL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Score More than the Opponent (</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Fully Competitive</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player who last touches the outgoing ball gets a plus point, and the player losing the ball a minus point.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Loosing the Ball Penalizes Both Players (</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Fully Cooperative</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Agents need to learn to keep the ball in the game for as long as possible.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Penalizing both of the players whenever the ball goes out of play.</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3" name="图片 2">
            <a:extLst>
              <a:ext uri="{FF2B5EF4-FFF2-40B4-BE49-F238E27FC236}">
                <a16:creationId xmlns:a16="http://schemas.microsoft.com/office/drawing/2014/main" id="{B6327AD5-7CD6-348E-5C6A-6087AF987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732" y="2520142"/>
            <a:ext cx="5295900" cy="1028700"/>
          </a:xfrm>
          <a:prstGeom prst="rect">
            <a:avLst/>
          </a:prstGeom>
        </p:spPr>
      </p:pic>
      <p:pic>
        <p:nvPicPr>
          <p:cNvPr id="10" name="图片 9">
            <a:extLst>
              <a:ext uri="{FF2B5EF4-FFF2-40B4-BE49-F238E27FC236}">
                <a16:creationId xmlns:a16="http://schemas.microsoft.com/office/drawing/2014/main" id="{09D71232-D445-13EB-E8CD-60C0E3EF5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3732" y="5319608"/>
            <a:ext cx="5605224" cy="1054147"/>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442999" y="6329332"/>
            <a:ext cx="8257364"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Tampuu</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Ardi</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et al. "Multiagent cooperation and competition with deep reinforcement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PloS</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one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12.4 (2017): e0172395.</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1399948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53230" y="926223"/>
                <a:ext cx="8397003" cy="618630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IQL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Transition Between Cooperation and Competition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fully competitive and fully cooperative cases both penalize loosing the ball equally. What differentiates the two strategies are the values on the main diagonal of the reward matrix.</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Allow this reward value </a:t>
                </a:r>
                <a14:m>
                  <m:oMath xmlns:m="http://schemas.openxmlformats.org/officeDocument/2006/math">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𝜌</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to change gradually from -1 to +1</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Three measures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Average paddle-bounces per point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Average wall-bounces per paddle-bounce</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Average serving time per point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53230" y="926223"/>
                <a:ext cx="8397003" cy="6186309"/>
              </a:xfrm>
              <a:prstGeom prst="rect">
                <a:avLst/>
              </a:prstGeom>
              <a:blipFill>
                <a:blip r:embed="rId2"/>
                <a:stretch>
                  <a:fillRect l="-943" t="-788"/>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3"/>
          <a:stretch>
            <a:fillRect/>
          </a:stretch>
        </p:blipFill>
        <p:spPr>
          <a:xfrm>
            <a:off x="8402128" y="1"/>
            <a:ext cx="728916" cy="728916"/>
          </a:xfrm>
          <a:prstGeom prst="rect">
            <a:avLst/>
          </a:prstGeom>
        </p:spPr>
      </p:pic>
      <p:pic>
        <p:nvPicPr>
          <p:cNvPr id="6" name="图片 5">
            <a:extLst>
              <a:ext uri="{FF2B5EF4-FFF2-40B4-BE49-F238E27FC236}">
                <a16:creationId xmlns:a16="http://schemas.microsoft.com/office/drawing/2014/main" id="{F32639DD-DFB9-6E7F-1810-94E958FFC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879" y="2964481"/>
            <a:ext cx="6633606" cy="1336266"/>
          </a:xfrm>
          <a:prstGeom prst="rect">
            <a:avLst/>
          </a:prstGeom>
        </p:spPr>
      </p:pic>
      <p:sp>
        <p:nvSpPr>
          <p:cNvPr id="9" name="文本框 8">
            <a:extLst>
              <a:ext uri="{FF2B5EF4-FFF2-40B4-BE49-F238E27FC236}">
                <a16:creationId xmlns:a16="http://schemas.microsoft.com/office/drawing/2014/main" id="{01D40B6D-A2FE-82A7-AA3D-E68A09F971CD}"/>
              </a:ext>
            </a:extLst>
          </p:cNvPr>
          <p:cNvSpPr txBox="1"/>
          <p:nvPr/>
        </p:nvSpPr>
        <p:spPr>
          <a:xfrm>
            <a:off x="442999" y="6329332"/>
            <a:ext cx="8257364"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Tampuu</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Ardi</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et al. "Multiagent cooperation and competition with deep reinforcement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PloS</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one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12.4 (2017): e0172395.</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374020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139" y="924484"/>
            <a:ext cx="8836952" cy="3416320"/>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multi-agent reinforcement learning(MARL)?</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is the difference between single-agent reinforcement learning and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is the difficulty in the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are the categories of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400805641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397003" cy="193899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IQL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Result—Fully Competitive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9" name="图片 8">
            <a:extLst>
              <a:ext uri="{FF2B5EF4-FFF2-40B4-BE49-F238E27FC236}">
                <a16:creationId xmlns:a16="http://schemas.microsoft.com/office/drawing/2014/main" id="{18D6B325-0902-55F7-2854-B6DF0724A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08" y="1928376"/>
            <a:ext cx="7820025" cy="2362200"/>
          </a:xfrm>
          <a:prstGeom prst="rect">
            <a:avLst/>
          </a:prstGeom>
        </p:spPr>
      </p:pic>
      <p:pic>
        <p:nvPicPr>
          <p:cNvPr id="12" name="图片 11">
            <a:extLst>
              <a:ext uri="{FF2B5EF4-FFF2-40B4-BE49-F238E27FC236}">
                <a16:creationId xmlns:a16="http://schemas.microsoft.com/office/drawing/2014/main" id="{BAE00A16-0729-9EAE-51E0-898CD0DCB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11" y="4329082"/>
            <a:ext cx="7915275" cy="2000250"/>
          </a:xfrm>
          <a:prstGeom prst="rect">
            <a:avLst/>
          </a:prstGeom>
        </p:spPr>
      </p:pic>
      <p:sp>
        <p:nvSpPr>
          <p:cNvPr id="16" name="文本框 15">
            <a:extLst>
              <a:ext uri="{FF2B5EF4-FFF2-40B4-BE49-F238E27FC236}">
                <a16:creationId xmlns:a16="http://schemas.microsoft.com/office/drawing/2014/main" id="{51593725-465F-3CC9-1881-92C8765B3538}"/>
              </a:ext>
            </a:extLst>
          </p:cNvPr>
          <p:cNvSpPr txBox="1"/>
          <p:nvPr/>
        </p:nvSpPr>
        <p:spPr>
          <a:xfrm>
            <a:off x="442999" y="6329332"/>
            <a:ext cx="8257364"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Tampuu</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Ardi</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et al. "Multiagent cooperation and competition with deep reinforcement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PloS</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one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12.4 (2017): e0172395.</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17025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397003" cy="193899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IQL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Result—Fully Cooperative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3" name="图片 2">
            <a:extLst>
              <a:ext uri="{FF2B5EF4-FFF2-40B4-BE49-F238E27FC236}">
                <a16:creationId xmlns:a16="http://schemas.microsoft.com/office/drawing/2014/main" id="{BE357C1C-1F28-E264-A398-10CDD185E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395" y="1912352"/>
            <a:ext cx="7743825" cy="2314575"/>
          </a:xfrm>
          <a:prstGeom prst="rect">
            <a:avLst/>
          </a:prstGeom>
        </p:spPr>
      </p:pic>
      <p:pic>
        <p:nvPicPr>
          <p:cNvPr id="7" name="图片 6">
            <a:extLst>
              <a:ext uri="{FF2B5EF4-FFF2-40B4-BE49-F238E27FC236}">
                <a16:creationId xmlns:a16="http://schemas.microsoft.com/office/drawing/2014/main" id="{A8AF3B5E-E6A6-55E9-CF5F-189888C5E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83" y="4462432"/>
            <a:ext cx="7943850" cy="1866900"/>
          </a:xfrm>
          <a:prstGeom prst="rect">
            <a:avLst/>
          </a:prstGeom>
        </p:spPr>
      </p:pic>
      <p:sp>
        <p:nvSpPr>
          <p:cNvPr id="13" name="文本框 12">
            <a:extLst>
              <a:ext uri="{FF2B5EF4-FFF2-40B4-BE49-F238E27FC236}">
                <a16:creationId xmlns:a16="http://schemas.microsoft.com/office/drawing/2014/main" id="{278D3638-47BB-924F-91B8-E36DCDC85573}"/>
              </a:ext>
            </a:extLst>
          </p:cNvPr>
          <p:cNvSpPr txBox="1"/>
          <p:nvPr/>
        </p:nvSpPr>
        <p:spPr>
          <a:xfrm>
            <a:off x="442999" y="6329332"/>
            <a:ext cx="8257364"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Tampuu</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Ardi</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et al. "Multiagent cooperation and competition with deep reinforcement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PloS</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one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12.4 (2017): e0172395.</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3911884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397003" cy="193899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IQL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Result—Progression from Competition to Cooperation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6" name="图片 5">
            <a:extLst>
              <a:ext uri="{FF2B5EF4-FFF2-40B4-BE49-F238E27FC236}">
                <a16:creationId xmlns:a16="http://schemas.microsoft.com/office/drawing/2014/main" id="{0605FC8F-9872-9F3E-AC6A-5D09C12BF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93" y="2054448"/>
            <a:ext cx="7877175" cy="3876675"/>
          </a:xfrm>
          <a:prstGeom prst="rect">
            <a:avLst/>
          </a:prstGeom>
        </p:spPr>
      </p:pic>
      <p:sp>
        <p:nvSpPr>
          <p:cNvPr id="11" name="文本框 10">
            <a:extLst>
              <a:ext uri="{FF2B5EF4-FFF2-40B4-BE49-F238E27FC236}">
                <a16:creationId xmlns:a16="http://schemas.microsoft.com/office/drawing/2014/main" id="{1F78CBA7-3D0E-23DD-E288-080382AEB896}"/>
              </a:ext>
            </a:extLst>
          </p:cNvPr>
          <p:cNvSpPr txBox="1"/>
          <p:nvPr/>
        </p:nvSpPr>
        <p:spPr>
          <a:xfrm>
            <a:off x="442999" y="6329332"/>
            <a:ext cx="8257364"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Tampuu</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Ardi</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et al. "Multiagent cooperation and competition with deep reinforcement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PloS</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one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12.4 (2017): e0172395.</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6255553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883892" cy="513986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IL with parameter sharing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Dec-POMDPs.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Based on DQN, TRPO, DDPG, A3C</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Three training schemes: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Centralized training and execution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 centralized policy maps the joint observation of all agents to a joint action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Concurrent training with decentralized execution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each agent learns its own individual policy.</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Parameter sharing during training with decentralized execution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it allows the policy to be trained with the experiences of all agents simultaneously.</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9" name="文本框 8">
            <a:extLst>
              <a:ext uri="{FF2B5EF4-FFF2-40B4-BE49-F238E27FC236}">
                <a16:creationId xmlns:a16="http://schemas.microsoft.com/office/drawing/2014/main" id="{FA510FCC-FCBA-7B4B-8723-E5581F919D31}"/>
              </a:ext>
            </a:extLst>
          </p:cNvPr>
          <p:cNvSpPr txBox="1"/>
          <p:nvPr/>
        </p:nvSpPr>
        <p:spPr>
          <a:xfrm>
            <a:off x="0" y="6115576"/>
            <a:ext cx="914400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Gupta, Jayesh K., Maxim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Egorov</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Mykel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Kochenderfer</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"Cooperative multi-agent control using deep reinforcement learning."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autonomous agents and multiagent systems</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Springer, Cham,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9877628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883892" cy="230832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IL with parameter sharing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Four multi-agent benchmark tasks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Discrete: Pursuit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Continuous: </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Waterworld</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Multi-Walker</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Multi-Ant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9" name="文本框 8">
            <a:extLst>
              <a:ext uri="{FF2B5EF4-FFF2-40B4-BE49-F238E27FC236}">
                <a16:creationId xmlns:a16="http://schemas.microsoft.com/office/drawing/2014/main" id="{FA510FCC-FCBA-7B4B-8723-E5581F919D31}"/>
              </a:ext>
            </a:extLst>
          </p:cNvPr>
          <p:cNvSpPr txBox="1"/>
          <p:nvPr/>
        </p:nvSpPr>
        <p:spPr>
          <a:xfrm>
            <a:off x="0" y="6115576"/>
            <a:ext cx="914400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Gupta, Jayesh K., Maxim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Egorov</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Mykel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Kochenderfer</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"Cooperative multi-agent control using deep reinforcement learning."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autonomous agents and multiagent systems</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Springer, Cham,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7" name="图片 6">
            <a:extLst>
              <a:ext uri="{FF2B5EF4-FFF2-40B4-BE49-F238E27FC236}">
                <a16:creationId xmlns:a16="http://schemas.microsoft.com/office/drawing/2014/main" id="{DDFC701F-460F-1A4F-4E3A-5B3CB50BB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34547"/>
            <a:ext cx="9144000" cy="2165885"/>
          </a:xfrm>
          <a:prstGeom prst="rect">
            <a:avLst/>
          </a:prstGeom>
        </p:spPr>
      </p:pic>
    </p:spTree>
    <p:extLst>
      <p:ext uri="{BB962C8B-B14F-4D97-AF65-F5344CB8AC3E}">
        <p14:creationId xmlns:p14="http://schemas.microsoft.com/office/powerpoint/2010/main" val="403477724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883892" cy="12003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IL with parameter sharing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Result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9" name="文本框 8">
            <a:extLst>
              <a:ext uri="{FF2B5EF4-FFF2-40B4-BE49-F238E27FC236}">
                <a16:creationId xmlns:a16="http://schemas.microsoft.com/office/drawing/2014/main" id="{FA510FCC-FCBA-7B4B-8723-E5581F919D31}"/>
              </a:ext>
            </a:extLst>
          </p:cNvPr>
          <p:cNvSpPr txBox="1"/>
          <p:nvPr/>
        </p:nvSpPr>
        <p:spPr>
          <a:xfrm>
            <a:off x="0" y="6115576"/>
            <a:ext cx="914400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Gupta, Jayesh K., Maxim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Egorov</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Mykel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Kochenderfer</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"Cooperative multi-agent control using deep reinforcement learning."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autonomous agents and multiagent systems</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Springer, Cham,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4A577F30-3FE2-8035-3D4A-6949429BC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6" y="1712969"/>
            <a:ext cx="9144000" cy="4395488"/>
          </a:xfrm>
          <a:prstGeom prst="rect">
            <a:avLst/>
          </a:prstGeom>
        </p:spPr>
      </p:pic>
    </p:spTree>
    <p:extLst>
      <p:ext uri="{BB962C8B-B14F-4D97-AF65-F5344CB8AC3E}">
        <p14:creationId xmlns:p14="http://schemas.microsoft.com/office/powerpoint/2010/main" val="60740880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883892" cy="12003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IL with parameter sharing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Result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9" name="文本框 8">
            <a:extLst>
              <a:ext uri="{FF2B5EF4-FFF2-40B4-BE49-F238E27FC236}">
                <a16:creationId xmlns:a16="http://schemas.microsoft.com/office/drawing/2014/main" id="{FA510FCC-FCBA-7B4B-8723-E5581F919D31}"/>
              </a:ext>
            </a:extLst>
          </p:cNvPr>
          <p:cNvSpPr txBox="1"/>
          <p:nvPr/>
        </p:nvSpPr>
        <p:spPr>
          <a:xfrm>
            <a:off x="0" y="6115576"/>
            <a:ext cx="914400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Gupta, Jayesh K., Maxim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Egorov</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Mykel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Kochenderfer</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"Cooperative multi-agent control using deep reinforcement learning."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autonomous agents and multiagent systems</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Springer, Cham,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0" name="图片 9">
            <a:extLst>
              <a:ext uri="{FF2B5EF4-FFF2-40B4-BE49-F238E27FC236}">
                <a16:creationId xmlns:a16="http://schemas.microsoft.com/office/drawing/2014/main" id="{86566083-AD55-B502-4F91-A201D450D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6" y="2323858"/>
            <a:ext cx="9144000" cy="2909455"/>
          </a:xfrm>
          <a:prstGeom prst="rect">
            <a:avLst/>
          </a:prstGeom>
        </p:spPr>
      </p:pic>
    </p:spTree>
    <p:extLst>
      <p:ext uri="{BB962C8B-B14F-4D97-AF65-F5344CB8AC3E}">
        <p14:creationId xmlns:p14="http://schemas.microsoft.com/office/powerpoint/2010/main" val="320429857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139" y="924484"/>
            <a:ext cx="8836952" cy="415498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Independent Learning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IQL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IL with parameter sharing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Learning cooperation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MADDPG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QMIX</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21935126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461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Centralized Train and Decentralized execution(CTDE)</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3" name="图片 2">
            <a:extLst>
              <a:ext uri="{FF2B5EF4-FFF2-40B4-BE49-F238E27FC236}">
                <a16:creationId xmlns:a16="http://schemas.microsoft.com/office/drawing/2014/main" id="{A8118A9E-E1C8-B9D1-AD50-E52544B8C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3" y="1699709"/>
            <a:ext cx="8853138" cy="4817149"/>
          </a:xfrm>
          <a:prstGeom prst="rect">
            <a:avLst/>
          </a:prstGeom>
        </p:spPr>
      </p:pic>
    </p:spTree>
    <p:extLst>
      <p:ext uri="{BB962C8B-B14F-4D97-AF65-F5344CB8AC3E}">
        <p14:creationId xmlns:p14="http://schemas.microsoft.com/office/powerpoint/2010/main" val="274837297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456380" cy="495520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MADDPG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Challenge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Non-stationarity of the environment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Policy gradient suffers from a variance that increases as the number of agents grows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idea</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Leads to learned policies that only use local information at execution time and allow the policies to use extra information to ease training</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Does not assume a differentiable model of the environment dynamics or any particular structure on the communication method between agents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Is applicable not only to cooperative interaction but to competitive or mixed interaction involving both physical and communicative behavior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0" y="6159999"/>
            <a:ext cx="914400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Lowe, Ryan, et al. "Multi-agent actor-critic for mixed cooperative-competitive environments."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Advances in neural information processing systems</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30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3558467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1" y="926223"/>
            <a:ext cx="8257364" cy="1938992"/>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multi-agent reinforcement learning(MARL)?</a:t>
            </a: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Reinforcement learning turns data/knowledge into closed-loop decision making.</a:t>
            </a: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Multi-agent learning deal with interactions among the learning agents.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3" name="图形 2">
            <a:extLst>
              <a:ext uri="{FF2B5EF4-FFF2-40B4-BE49-F238E27FC236}">
                <a16:creationId xmlns:a16="http://schemas.microsoft.com/office/drawing/2014/main" id="{3CF697F5-441D-2B7E-F5A3-D88765151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848" y="3062521"/>
            <a:ext cx="7831667" cy="3494257"/>
          </a:xfrm>
          <a:prstGeom prst="rect">
            <a:avLst/>
          </a:prstGeom>
        </p:spPr>
      </p:pic>
    </p:spTree>
    <p:extLst>
      <p:ext uri="{BB962C8B-B14F-4D97-AF65-F5344CB8AC3E}">
        <p14:creationId xmlns:p14="http://schemas.microsoft.com/office/powerpoint/2010/main" val="43843584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456380" cy="175432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MADDPG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Simple extension of actor-critic policy gradient methods where critic is augmented with extra information about the policies of other agents, while the actor only has access to local information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3" name="图片 2">
            <a:extLst>
              <a:ext uri="{FF2B5EF4-FFF2-40B4-BE49-F238E27FC236}">
                <a16:creationId xmlns:a16="http://schemas.microsoft.com/office/drawing/2014/main" id="{F48B25D0-39DD-611B-BD92-90B2EE6814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3" t="1887" b="1176"/>
          <a:stretch/>
        </p:blipFill>
        <p:spPr>
          <a:xfrm>
            <a:off x="714026" y="2225040"/>
            <a:ext cx="7715311" cy="4327063"/>
          </a:xfrm>
          <a:prstGeom prst="rect">
            <a:avLst/>
          </a:prstGeom>
        </p:spPr>
      </p:pic>
    </p:spTree>
    <p:extLst>
      <p:ext uri="{BB962C8B-B14F-4D97-AF65-F5344CB8AC3E}">
        <p14:creationId xmlns:p14="http://schemas.microsoft.com/office/powerpoint/2010/main" val="20789451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53230" y="926223"/>
                <a:ext cx="8456380" cy="304698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MADDPG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gradient of the expected return for agent </a:t>
                </a:r>
                <a14:m>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𝑖</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Deterministic policies: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53230" y="926223"/>
                <a:ext cx="8456380" cy="3046988"/>
              </a:xfrm>
              <a:prstGeom prst="rect">
                <a:avLst/>
              </a:prstGeom>
              <a:blipFill>
                <a:blip r:embed="rId3"/>
                <a:stretch>
                  <a:fillRect l="-937" t="-1600"/>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4"/>
          <a:stretch>
            <a:fillRect/>
          </a:stretch>
        </p:blipFill>
        <p:spPr>
          <a:xfrm>
            <a:off x="8402128" y="1"/>
            <a:ext cx="728916" cy="728916"/>
          </a:xfrm>
          <a:prstGeom prst="rect">
            <a:avLst/>
          </a:prstGeom>
        </p:spPr>
      </p:pic>
      <p:graphicFrame>
        <p:nvGraphicFramePr>
          <p:cNvPr id="2" name="对象 1">
            <a:extLst>
              <a:ext uri="{FF2B5EF4-FFF2-40B4-BE49-F238E27FC236}">
                <a16:creationId xmlns:a16="http://schemas.microsoft.com/office/drawing/2014/main" id="{E12F439A-3CC0-BB91-8677-68D58D179EF1}"/>
              </a:ext>
            </a:extLst>
          </p:cNvPr>
          <p:cNvGraphicFramePr>
            <a:graphicFrameLocks noChangeAspect="1"/>
          </p:cNvGraphicFramePr>
          <p:nvPr/>
        </p:nvGraphicFramePr>
        <p:xfrm>
          <a:off x="803275" y="1686965"/>
          <a:ext cx="7299325" cy="488950"/>
        </p:xfrm>
        <a:graphic>
          <a:graphicData uri="http://schemas.openxmlformats.org/presentationml/2006/ole">
            <mc:AlternateContent xmlns:mc="http://schemas.openxmlformats.org/markup-compatibility/2006">
              <mc:Choice xmlns:v="urn:schemas-microsoft-com:vml" Requires="v">
                <p:oleObj name="Equation" r:id="rId5" imgW="4356000" imgH="291960" progId="Equation.DSMT4">
                  <p:embed/>
                </p:oleObj>
              </mc:Choice>
              <mc:Fallback>
                <p:oleObj name="Equation" r:id="rId5" imgW="4356000" imgH="291960" progId="Equation.DSMT4">
                  <p:embed/>
                  <p:pic>
                    <p:nvPicPr>
                      <p:cNvPr id="2" name="对象 1">
                        <a:extLst>
                          <a:ext uri="{FF2B5EF4-FFF2-40B4-BE49-F238E27FC236}">
                            <a16:creationId xmlns:a16="http://schemas.microsoft.com/office/drawing/2014/main" id="{E12F439A-3CC0-BB91-8677-68D58D179EF1}"/>
                          </a:ext>
                        </a:extLst>
                      </p:cNvPr>
                      <p:cNvPicPr/>
                      <p:nvPr/>
                    </p:nvPicPr>
                    <p:blipFill>
                      <a:blip r:embed="rId6"/>
                      <a:stretch>
                        <a:fillRect/>
                      </a:stretch>
                    </p:blipFill>
                    <p:spPr>
                      <a:xfrm>
                        <a:off x="803275" y="1686965"/>
                        <a:ext cx="7299325" cy="4889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2C088BC-86DD-548C-3D14-B54742479663}"/>
              </a:ext>
            </a:extLst>
          </p:cNvPr>
          <p:cNvGraphicFramePr>
            <a:graphicFrameLocks noChangeAspect="1"/>
          </p:cNvGraphicFramePr>
          <p:nvPr/>
        </p:nvGraphicFramePr>
        <p:xfrm>
          <a:off x="803275" y="2623115"/>
          <a:ext cx="5857173" cy="612248"/>
        </p:xfrm>
        <a:graphic>
          <a:graphicData uri="http://schemas.openxmlformats.org/presentationml/2006/ole">
            <mc:AlternateContent xmlns:mc="http://schemas.openxmlformats.org/markup-compatibility/2006">
              <mc:Choice xmlns:v="urn:schemas-microsoft-com:vml" Requires="v">
                <p:oleObj name="Equation" r:id="rId7" imgW="3644640" imgH="380880" progId="Equation.DSMT4">
                  <p:embed/>
                </p:oleObj>
              </mc:Choice>
              <mc:Fallback>
                <p:oleObj name="Equation" r:id="rId7" imgW="3644640" imgH="380880" progId="Equation.DSMT4">
                  <p:embed/>
                  <p:pic>
                    <p:nvPicPr>
                      <p:cNvPr id="6" name="对象 5">
                        <a:extLst>
                          <a:ext uri="{FF2B5EF4-FFF2-40B4-BE49-F238E27FC236}">
                            <a16:creationId xmlns:a16="http://schemas.microsoft.com/office/drawing/2014/main" id="{02C088BC-86DD-548C-3D14-B54742479663}"/>
                          </a:ext>
                        </a:extLst>
                      </p:cNvPr>
                      <p:cNvPicPr/>
                      <p:nvPr/>
                    </p:nvPicPr>
                    <p:blipFill>
                      <a:blip r:embed="rId8"/>
                      <a:stretch>
                        <a:fillRect/>
                      </a:stretch>
                    </p:blipFill>
                    <p:spPr>
                      <a:xfrm>
                        <a:off x="803275" y="2623115"/>
                        <a:ext cx="5857173" cy="61224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DB47960F-185B-5AF8-C64E-BDB48A3E73AF}"/>
              </a:ext>
            </a:extLst>
          </p:cNvPr>
          <p:cNvGraphicFramePr>
            <a:graphicFrameLocks noChangeAspect="1"/>
          </p:cNvGraphicFramePr>
          <p:nvPr/>
        </p:nvGraphicFramePr>
        <p:xfrm>
          <a:off x="803275" y="3223684"/>
          <a:ext cx="8340725" cy="488950"/>
        </p:xfrm>
        <a:graphic>
          <a:graphicData uri="http://schemas.openxmlformats.org/presentationml/2006/ole">
            <mc:AlternateContent xmlns:mc="http://schemas.openxmlformats.org/markup-compatibility/2006">
              <mc:Choice xmlns:v="urn:schemas-microsoft-com:vml" Requires="v">
                <p:oleObj name="Equation" r:id="rId9" imgW="4762440" imgH="279360" progId="Equation.DSMT4">
                  <p:embed/>
                </p:oleObj>
              </mc:Choice>
              <mc:Fallback>
                <p:oleObj name="Equation" r:id="rId9" imgW="4762440" imgH="279360" progId="Equation.DSMT4">
                  <p:embed/>
                  <p:pic>
                    <p:nvPicPr>
                      <p:cNvPr id="7" name="对象 6">
                        <a:extLst>
                          <a:ext uri="{FF2B5EF4-FFF2-40B4-BE49-F238E27FC236}">
                            <a16:creationId xmlns:a16="http://schemas.microsoft.com/office/drawing/2014/main" id="{DB47960F-185B-5AF8-C64E-BDB48A3E73AF}"/>
                          </a:ext>
                        </a:extLst>
                      </p:cNvPr>
                      <p:cNvPicPr/>
                      <p:nvPr/>
                    </p:nvPicPr>
                    <p:blipFill>
                      <a:blip r:embed="rId10"/>
                      <a:stretch>
                        <a:fillRect/>
                      </a:stretch>
                    </p:blipFill>
                    <p:spPr>
                      <a:xfrm>
                        <a:off x="803275" y="3223684"/>
                        <a:ext cx="8340725" cy="48895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0D45C886-0A57-1C63-4A0D-C0E29FF97520}"/>
              </a:ext>
            </a:extLst>
          </p:cNvPr>
          <p:cNvSpPr txBox="1"/>
          <p:nvPr/>
        </p:nvSpPr>
        <p:spPr>
          <a:xfrm>
            <a:off x="0" y="6159999"/>
            <a:ext cx="914400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Lowe, Ryan, et al. "Multi-agent actor-critic for mixed cooperative-competitive environments."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Advances in neural information processing systems</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30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7683625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456380" cy="261610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MADDPG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Multiagent-particle-environment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Cooperative Communication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Predator-Prey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Cooperative Navigation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Physical Deception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environments are publicly available: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hlinkClick r:id="rId2"/>
              </a:rPr>
              <a:t>https://github.com/openai/multiagent-particle-envs</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3"/>
          <a:stretch>
            <a:fillRect/>
          </a:stretch>
        </p:blipFill>
        <p:spPr>
          <a:xfrm>
            <a:off x="8402128" y="1"/>
            <a:ext cx="728916" cy="728916"/>
          </a:xfrm>
          <a:prstGeom prst="rect">
            <a:avLst/>
          </a:prstGeom>
        </p:spPr>
      </p:pic>
      <p:sp>
        <p:nvSpPr>
          <p:cNvPr id="10" name="文本框 9">
            <a:extLst>
              <a:ext uri="{FF2B5EF4-FFF2-40B4-BE49-F238E27FC236}">
                <a16:creationId xmlns:a16="http://schemas.microsoft.com/office/drawing/2014/main" id="{E0262C89-7976-DD17-60D0-7ECEB5E24A46}"/>
              </a:ext>
            </a:extLst>
          </p:cNvPr>
          <p:cNvSpPr txBox="1"/>
          <p:nvPr/>
        </p:nvSpPr>
        <p:spPr>
          <a:xfrm>
            <a:off x="0" y="6159999"/>
            <a:ext cx="914400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Lowe, Ryan, et al. "Multi-agent actor-critic for mixed cooperative-competitive environments."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Advances in neural information processing systems</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30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9" name="图片 8">
            <a:extLst>
              <a:ext uri="{FF2B5EF4-FFF2-40B4-BE49-F238E27FC236}">
                <a16:creationId xmlns:a16="http://schemas.microsoft.com/office/drawing/2014/main" id="{73265873-F0B7-62C6-0F61-EAEBE83521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60684"/>
            <a:ext cx="9144000" cy="2059459"/>
          </a:xfrm>
          <a:prstGeom prst="rect">
            <a:avLst/>
          </a:prstGeom>
        </p:spPr>
      </p:pic>
    </p:spTree>
    <p:extLst>
      <p:ext uri="{BB962C8B-B14F-4D97-AF65-F5344CB8AC3E}">
        <p14:creationId xmlns:p14="http://schemas.microsoft.com/office/powerpoint/2010/main" val="170076792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456380" cy="76944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MADDPG</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Performance </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0" name="文本框 9">
            <a:extLst>
              <a:ext uri="{FF2B5EF4-FFF2-40B4-BE49-F238E27FC236}">
                <a16:creationId xmlns:a16="http://schemas.microsoft.com/office/drawing/2014/main" id="{E0262C89-7976-DD17-60D0-7ECEB5E24A46}"/>
              </a:ext>
            </a:extLst>
          </p:cNvPr>
          <p:cNvSpPr txBox="1"/>
          <p:nvPr/>
        </p:nvSpPr>
        <p:spPr>
          <a:xfrm>
            <a:off x="0" y="6159999"/>
            <a:ext cx="914400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Lowe, Ryan, et al. "Multi-agent actor-critic for mixed cooperative-competitive environments."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Advances in neural information processing systems</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30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7450C9A5-9E1F-3231-A0A0-27C5433FA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33" y="1655635"/>
            <a:ext cx="8175881" cy="2084414"/>
          </a:xfrm>
          <a:prstGeom prst="rect">
            <a:avLst/>
          </a:prstGeom>
        </p:spPr>
      </p:pic>
      <p:pic>
        <p:nvPicPr>
          <p:cNvPr id="7" name="图片 6">
            <a:extLst>
              <a:ext uri="{FF2B5EF4-FFF2-40B4-BE49-F238E27FC236}">
                <a16:creationId xmlns:a16="http://schemas.microsoft.com/office/drawing/2014/main" id="{39F64641-0AF0-A488-6988-1F3FDC6B23BC}"/>
              </a:ext>
            </a:extLst>
          </p:cNvPr>
          <p:cNvPicPr>
            <a:picLocks noChangeAspect="1"/>
          </p:cNvPicPr>
          <p:nvPr/>
        </p:nvPicPr>
        <p:blipFill rotWithShape="1">
          <a:blip r:embed="rId4">
            <a:extLst>
              <a:ext uri="{28A0092B-C50C-407E-A947-70E740481C1C}">
                <a14:useLocalDpi xmlns:a14="http://schemas.microsoft.com/office/drawing/2010/main" val="0"/>
              </a:ext>
            </a:extLst>
          </a:blip>
          <a:srcRect t="2357"/>
          <a:stretch/>
        </p:blipFill>
        <p:spPr>
          <a:xfrm>
            <a:off x="2959093" y="3853372"/>
            <a:ext cx="3607426" cy="2306627"/>
          </a:xfrm>
          <a:prstGeom prst="rect">
            <a:avLst/>
          </a:prstGeom>
        </p:spPr>
      </p:pic>
    </p:spTree>
    <p:extLst>
      <p:ext uri="{BB962C8B-B14F-4D97-AF65-F5344CB8AC3E}">
        <p14:creationId xmlns:p14="http://schemas.microsoft.com/office/powerpoint/2010/main" val="73894946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456380" cy="520142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COMA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Challenge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Credit assignment: in cooperative settings, joint actions typically generate only global rewards, making it difficult for each agent to deduce its own contribution to the team’s success.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idea</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Use CTDE  as same as MADDPG</a:t>
            </a:r>
            <a:endPar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Counterfactual: Use a counterfactual baseline that marginalizes out a single agent’s action</a:t>
            </a:r>
          </a:p>
          <a:p>
            <a:pPr marL="1714500" marR="0" lvl="3"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Using the centralized critic to compute an agent-specific advantage function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that compares the estimated return for the current joint action to a counterfactual baseline that marginalizes out a single agent’s action, while keeping the other agent’s actions fixed</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Uses a critic representation that allows the counterfactual baseline to be computed efficiently.</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261857" y="6159999"/>
            <a:ext cx="8239125"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Foerster, Jakob, et al. "Counterfactual multi-agent policy gradients."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Proceedings of the AAAI conference on artificial intelligence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Vol. 32. No. 1.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3191364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456380" cy="33547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COMA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Advantage function</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COMA gradient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261857" y="6159999"/>
            <a:ext cx="8239125"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Foerster, Jakob, et al. "Counterfactual multi-agent policy gradients."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Proceedings of the AAAI conference on artificial intelligence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Vol. 32. No. 1.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99820CD4-8F88-D651-645A-8D47A8F90686}"/>
              </a:ext>
            </a:extLst>
          </p:cNvPr>
          <p:cNvGraphicFramePr>
            <a:graphicFrameLocks noChangeAspect="1"/>
          </p:cNvGraphicFramePr>
          <p:nvPr/>
        </p:nvGraphicFramePr>
        <p:xfrm>
          <a:off x="3137658" y="1639936"/>
          <a:ext cx="5853112" cy="582612"/>
        </p:xfrm>
        <a:graphic>
          <a:graphicData uri="http://schemas.openxmlformats.org/presentationml/2006/ole">
            <mc:AlternateContent xmlns:mc="http://schemas.openxmlformats.org/markup-compatibility/2006">
              <mc:Choice xmlns:v="urn:schemas-microsoft-com:vml" Requires="v">
                <p:oleObj name="Equation" r:id="rId3" imgW="3060360" imgH="304560" progId="Equation.DSMT4">
                  <p:embed/>
                </p:oleObj>
              </mc:Choice>
              <mc:Fallback>
                <p:oleObj name="Equation" r:id="rId3" imgW="3060360" imgH="304560" progId="Equation.DSMT4">
                  <p:embed/>
                  <p:pic>
                    <p:nvPicPr>
                      <p:cNvPr id="2" name="对象 1">
                        <a:extLst>
                          <a:ext uri="{FF2B5EF4-FFF2-40B4-BE49-F238E27FC236}">
                            <a16:creationId xmlns:a16="http://schemas.microsoft.com/office/drawing/2014/main" id="{99820CD4-8F88-D651-645A-8D47A8F90686}"/>
                          </a:ext>
                        </a:extLst>
                      </p:cNvPr>
                      <p:cNvPicPr/>
                      <p:nvPr/>
                    </p:nvPicPr>
                    <p:blipFill>
                      <a:blip r:embed="rId4"/>
                      <a:stretch>
                        <a:fillRect/>
                      </a:stretch>
                    </p:blipFill>
                    <p:spPr>
                      <a:xfrm>
                        <a:off x="3137658" y="1639936"/>
                        <a:ext cx="5853112" cy="582612"/>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EA705483-2434-0516-FAF9-C429DD7B7010}"/>
              </a:ext>
            </a:extLst>
          </p:cNvPr>
          <p:cNvGraphicFramePr>
            <a:graphicFrameLocks noChangeAspect="1"/>
          </p:cNvGraphicFramePr>
          <p:nvPr/>
        </p:nvGraphicFramePr>
        <p:xfrm>
          <a:off x="1545446" y="2417348"/>
          <a:ext cx="7445324" cy="834419"/>
        </p:xfrm>
        <a:graphic>
          <a:graphicData uri="http://schemas.openxmlformats.org/presentationml/2006/ole">
            <mc:AlternateContent xmlns:mc="http://schemas.openxmlformats.org/markup-compatibility/2006">
              <mc:Choice xmlns:v="urn:schemas-microsoft-com:vml" Requires="v">
                <p:oleObj name="Equation" r:id="rId5" imgW="4076640" imgH="457200" progId="Equation.DSMT4">
                  <p:embed/>
                </p:oleObj>
              </mc:Choice>
              <mc:Fallback>
                <p:oleObj name="Equation" r:id="rId5" imgW="4076640" imgH="457200" progId="Equation.DSMT4">
                  <p:embed/>
                  <p:pic>
                    <p:nvPicPr>
                      <p:cNvPr id="3" name="对象 2">
                        <a:extLst>
                          <a:ext uri="{FF2B5EF4-FFF2-40B4-BE49-F238E27FC236}">
                            <a16:creationId xmlns:a16="http://schemas.microsoft.com/office/drawing/2014/main" id="{EA705483-2434-0516-FAF9-C429DD7B7010}"/>
                          </a:ext>
                        </a:extLst>
                      </p:cNvPr>
                      <p:cNvPicPr/>
                      <p:nvPr/>
                    </p:nvPicPr>
                    <p:blipFill>
                      <a:blip r:embed="rId6"/>
                      <a:stretch>
                        <a:fillRect/>
                      </a:stretch>
                    </p:blipFill>
                    <p:spPr>
                      <a:xfrm>
                        <a:off x="1545446" y="2417348"/>
                        <a:ext cx="7445324" cy="83441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5FA713C7-763D-C13D-8D28-A9CF3BF89299}"/>
              </a:ext>
            </a:extLst>
          </p:cNvPr>
          <p:cNvGraphicFramePr>
            <a:graphicFrameLocks noChangeAspect="1"/>
          </p:cNvGraphicFramePr>
          <p:nvPr/>
        </p:nvGraphicFramePr>
        <p:xfrm>
          <a:off x="1543014" y="3145850"/>
          <a:ext cx="4521200" cy="833438"/>
        </p:xfrm>
        <a:graphic>
          <a:graphicData uri="http://schemas.openxmlformats.org/presentationml/2006/ole">
            <mc:AlternateContent xmlns:mc="http://schemas.openxmlformats.org/markup-compatibility/2006">
              <mc:Choice xmlns:v="urn:schemas-microsoft-com:vml" Requires="v">
                <p:oleObj name="Equation" r:id="rId7" imgW="2476440" imgH="457200" progId="Equation.DSMT4">
                  <p:embed/>
                </p:oleObj>
              </mc:Choice>
              <mc:Fallback>
                <p:oleObj name="Equation" r:id="rId7" imgW="2476440" imgH="457200" progId="Equation.DSMT4">
                  <p:embed/>
                  <p:pic>
                    <p:nvPicPr>
                      <p:cNvPr id="10" name="对象 9">
                        <a:extLst>
                          <a:ext uri="{FF2B5EF4-FFF2-40B4-BE49-F238E27FC236}">
                            <a16:creationId xmlns:a16="http://schemas.microsoft.com/office/drawing/2014/main" id="{5FA713C7-763D-C13D-8D28-A9CF3BF89299}"/>
                          </a:ext>
                        </a:extLst>
                      </p:cNvPr>
                      <p:cNvPicPr/>
                      <p:nvPr/>
                    </p:nvPicPr>
                    <p:blipFill>
                      <a:blip r:embed="rId8"/>
                      <a:stretch>
                        <a:fillRect/>
                      </a:stretch>
                    </p:blipFill>
                    <p:spPr>
                      <a:xfrm>
                        <a:off x="1543014" y="3145850"/>
                        <a:ext cx="4521200" cy="83343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7539A44-2CD2-5D5C-431F-3297C0AFCE59}"/>
              </a:ext>
            </a:extLst>
          </p:cNvPr>
          <p:cNvGraphicFramePr>
            <a:graphicFrameLocks noChangeAspect="1"/>
          </p:cNvGraphicFramePr>
          <p:nvPr/>
        </p:nvGraphicFramePr>
        <p:xfrm>
          <a:off x="1584325" y="4010025"/>
          <a:ext cx="7478713" cy="2149475"/>
        </p:xfrm>
        <a:graphic>
          <a:graphicData uri="http://schemas.openxmlformats.org/presentationml/2006/ole">
            <mc:AlternateContent xmlns:mc="http://schemas.openxmlformats.org/markup-compatibility/2006">
              <mc:Choice xmlns:v="urn:schemas-microsoft-com:vml" Requires="v">
                <p:oleObj name="Equation" r:id="rId9" imgW="4686120" imgH="1346040" progId="Equation.DSMT4">
                  <p:embed/>
                </p:oleObj>
              </mc:Choice>
              <mc:Fallback>
                <p:oleObj name="Equation" r:id="rId9" imgW="4686120" imgH="1346040" progId="Equation.DSMT4">
                  <p:embed/>
                  <p:pic>
                    <p:nvPicPr>
                      <p:cNvPr id="7" name="对象 6">
                        <a:extLst>
                          <a:ext uri="{FF2B5EF4-FFF2-40B4-BE49-F238E27FC236}">
                            <a16:creationId xmlns:a16="http://schemas.microsoft.com/office/drawing/2014/main" id="{F7539A44-2CD2-5D5C-431F-3297C0AFCE59}"/>
                          </a:ext>
                        </a:extLst>
                      </p:cNvPr>
                      <p:cNvPicPr/>
                      <p:nvPr/>
                    </p:nvPicPr>
                    <p:blipFill>
                      <a:blip r:embed="rId10"/>
                      <a:stretch>
                        <a:fillRect/>
                      </a:stretch>
                    </p:blipFill>
                    <p:spPr>
                      <a:xfrm>
                        <a:off x="1584325" y="4010025"/>
                        <a:ext cx="7478713" cy="2149475"/>
                      </a:xfrm>
                      <a:prstGeom prst="rect">
                        <a:avLst/>
                      </a:prstGeom>
                    </p:spPr>
                  </p:pic>
                </p:oleObj>
              </mc:Fallback>
            </mc:AlternateContent>
          </a:graphicData>
        </a:graphic>
      </p:graphicFrame>
    </p:spTree>
    <p:extLst>
      <p:ext uri="{BB962C8B-B14F-4D97-AF65-F5344CB8AC3E}">
        <p14:creationId xmlns:p14="http://schemas.microsoft.com/office/powerpoint/2010/main" val="163619457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456380" cy="261610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COMA</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COMA gradient</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261857" y="6159999"/>
            <a:ext cx="8239125"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Foerster, Jakob, et al. "Counterfactual multi-agent policy gradients."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Proceedings of the AAAI conference on artificial intelligence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Vol. 32. No. 1.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EA705483-2434-0516-FAF9-C429DD7B7010}"/>
              </a:ext>
            </a:extLst>
          </p:cNvPr>
          <p:cNvGraphicFramePr>
            <a:graphicFrameLocks noChangeAspect="1"/>
          </p:cNvGraphicFramePr>
          <p:nvPr/>
        </p:nvGraphicFramePr>
        <p:xfrm>
          <a:off x="957263" y="1733550"/>
          <a:ext cx="7445375" cy="833438"/>
        </p:xfrm>
        <a:graphic>
          <a:graphicData uri="http://schemas.openxmlformats.org/presentationml/2006/ole">
            <mc:AlternateContent xmlns:mc="http://schemas.openxmlformats.org/markup-compatibility/2006">
              <mc:Choice xmlns:v="urn:schemas-microsoft-com:vml" Requires="v">
                <p:oleObj name="Equation" r:id="rId3" imgW="4076640" imgH="457200" progId="Equation.DSMT4">
                  <p:embed/>
                </p:oleObj>
              </mc:Choice>
              <mc:Fallback>
                <p:oleObj name="Equation" r:id="rId3" imgW="4076640" imgH="457200" progId="Equation.DSMT4">
                  <p:embed/>
                  <p:pic>
                    <p:nvPicPr>
                      <p:cNvPr id="3" name="对象 2">
                        <a:extLst>
                          <a:ext uri="{FF2B5EF4-FFF2-40B4-BE49-F238E27FC236}">
                            <a16:creationId xmlns:a16="http://schemas.microsoft.com/office/drawing/2014/main" id="{EA705483-2434-0516-FAF9-C429DD7B7010}"/>
                          </a:ext>
                        </a:extLst>
                      </p:cNvPr>
                      <p:cNvPicPr/>
                      <p:nvPr/>
                    </p:nvPicPr>
                    <p:blipFill>
                      <a:blip r:embed="rId4"/>
                      <a:stretch>
                        <a:fillRect/>
                      </a:stretch>
                    </p:blipFill>
                    <p:spPr>
                      <a:xfrm>
                        <a:off x="957263" y="1733550"/>
                        <a:ext cx="7445375" cy="83343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73AE1841-4C03-601A-C680-C8F50CFF0F31}"/>
              </a:ext>
            </a:extLst>
          </p:cNvPr>
          <p:cNvGraphicFramePr>
            <a:graphicFrameLocks noChangeAspect="1"/>
          </p:cNvGraphicFramePr>
          <p:nvPr/>
        </p:nvGraphicFramePr>
        <p:xfrm>
          <a:off x="1196150" y="2480948"/>
          <a:ext cx="3873500" cy="833437"/>
        </p:xfrm>
        <a:graphic>
          <a:graphicData uri="http://schemas.openxmlformats.org/presentationml/2006/ole">
            <mc:AlternateContent xmlns:mc="http://schemas.openxmlformats.org/markup-compatibility/2006">
              <mc:Choice xmlns:v="urn:schemas-microsoft-com:vml" Requires="v">
                <p:oleObj name="Equation" r:id="rId5" imgW="2120760" imgH="457200" progId="Equation.DSMT4">
                  <p:embed/>
                </p:oleObj>
              </mc:Choice>
              <mc:Fallback>
                <p:oleObj name="Equation" r:id="rId5" imgW="2120760" imgH="457200" progId="Equation.DSMT4">
                  <p:embed/>
                  <p:pic>
                    <p:nvPicPr>
                      <p:cNvPr id="13" name="对象 12">
                        <a:extLst>
                          <a:ext uri="{FF2B5EF4-FFF2-40B4-BE49-F238E27FC236}">
                            <a16:creationId xmlns:a16="http://schemas.microsoft.com/office/drawing/2014/main" id="{73AE1841-4C03-601A-C680-C8F50CFF0F31}"/>
                          </a:ext>
                        </a:extLst>
                      </p:cNvPr>
                      <p:cNvPicPr/>
                      <p:nvPr/>
                    </p:nvPicPr>
                    <p:blipFill>
                      <a:blip r:embed="rId6"/>
                      <a:stretch>
                        <a:fillRect/>
                      </a:stretch>
                    </p:blipFill>
                    <p:spPr>
                      <a:xfrm>
                        <a:off x="1196150" y="2480948"/>
                        <a:ext cx="3873500" cy="83343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AB9FE0BA-A8F5-7C6E-4031-6B0DCEE4E87B}"/>
              </a:ext>
            </a:extLst>
          </p:cNvPr>
          <p:cNvGraphicFramePr>
            <a:graphicFrameLocks noChangeAspect="1"/>
          </p:cNvGraphicFramePr>
          <p:nvPr/>
        </p:nvGraphicFramePr>
        <p:xfrm>
          <a:off x="5069650" y="2480948"/>
          <a:ext cx="3897312" cy="833437"/>
        </p:xfrm>
        <a:graphic>
          <a:graphicData uri="http://schemas.openxmlformats.org/presentationml/2006/ole">
            <mc:AlternateContent xmlns:mc="http://schemas.openxmlformats.org/markup-compatibility/2006">
              <mc:Choice xmlns:v="urn:schemas-microsoft-com:vml" Requires="v">
                <p:oleObj name="Equation" r:id="rId7" imgW="2133360" imgH="457200" progId="Equation.DSMT4">
                  <p:embed/>
                </p:oleObj>
              </mc:Choice>
              <mc:Fallback>
                <p:oleObj name="Equation" r:id="rId7" imgW="2133360" imgH="457200" progId="Equation.DSMT4">
                  <p:embed/>
                  <p:pic>
                    <p:nvPicPr>
                      <p:cNvPr id="16" name="对象 15">
                        <a:extLst>
                          <a:ext uri="{FF2B5EF4-FFF2-40B4-BE49-F238E27FC236}">
                            <a16:creationId xmlns:a16="http://schemas.microsoft.com/office/drawing/2014/main" id="{AB9FE0BA-A8F5-7C6E-4031-6B0DCEE4E87B}"/>
                          </a:ext>
                        </a:extLst>
                      </p:cNvPr>
                      <p:cNvPicPr/>
                      <p:nvPr/>
                    </p:nvPicPr>
                    <p:blipFill>
                      <a:blip r:embed="rId8"/>
                      <a:stretch>
                        <a:fillRect/>
                      </a:stretch>
                    </p:blipFill>
                    <p:spPr>
                      <a:xfrm>
                        <a:off x="5069650" y="2480948"/>
                        <a:ext cx="3897312" cy="833437"/>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4C191215-FEEF-05C9-BC47-31ABE7B30D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013" y="3314385"/>
            <a:ext cx="8073874" cy="2864581"/>
          </a:xfrm>
          <a:prstGeom prst="rect">
            <a:avLst/>
          </a:prstGeom>
        </p:spPr>
      </p:pic>
    </p:spTree>
    <p:extLst>
      <p:ext uri="{BB962C8B-B14F-4D97-AF65-F5344CB8AC3E}">
        <p14:creationId xmlns:p14="http://schemas.microsoft.com/office/powerpoint/2010/main" val="215019468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456380" cy="187743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COMA</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261857" y="6159999"/>
            <a:ext cx="8239125"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Foerster, Jakob, et al. "Counterfactual multi-agent policy gradients."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Proceedings of the AAAI conference on artificial intelligence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Vol. 32. No. 1.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6" name="图片 5">
            <a:extLst>
              <a:ext uri="{FF2B5EF4-FFF2-40B4-BE49-F238E27FC236}">
                <a16:creationId xmlns:a16="http://schemas.microsoft.com/office/drawing/2014/main" id="{8AC226A6-4957-16EA-ED1D-0AAB6510C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280" y="1333500"/>
            <a:ext cx="7329440" cy="4759824"/>
          </a:xfrm>
          <a:prstGeom prst="rect">
            <a:avLst/>
          </a:prstGeom>
        </p:spPr>
      </p:pic>
    </p:spTree>
    <p:extLst>
      <p:ext uri="{BB962C8B-B14F-4D97-AF65-F5344CB8AC3E}">
        <p14:creationId xmlns:p14="http://schemas.microsoft.com/office/powerpoint/2010/main" val="258689693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456380"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COMA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Performance </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261857" y="6159999"/>
            <a:ext cx="8239125"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Foerster, Jakob, et al. "Counterfactual multi-agent policy gradients."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Proceedings of the AAAI conference on artificial intelligence</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Vol. 32. No. 1.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9" name="图片 8">
            <a:extLst>
              <a:ext uri="{FF2B5EF4-FFF2-40B4-BE49-F238E27FC236}">
                <a16:creationId xmlns:a16="http://schemas.microsoft.com/office/drawing/2014/main" id="{0BEAFF9C-AA89-2F22-4FAB-7003A0268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294" y="1140324"/>
            <a:ext cx="6381750" cy="5019675"/>
          </a:xfrm>
          <a:prstGeom prst="rect">
            <a:avLst/>
          </a:prstGeom>
        </p:spPr>
      </p:pic>
    </p:spTree>
    <p:extLst>
      <p:ext uri="{BB962C8B-B14F-4D97-AF65-F5344CB8AC3E}">
        <p14:creationId xmlns:p14="http://schemas.microsoft.com/office/powerpoint/2010/main" val="174499256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646643" cy="458587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Challenge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Lazy agent: one agent learns a useful policy, but a second agent is discouraged from learning because its exploration would hinder the first agent and lead to worse team reward.</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Large-scale multi-agent scenarios.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idea</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Training individual agents with a novel value decomposition network architecture, which learns to decompose the team value function into agent-wise value functions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value decomposition network aims to learn an optimal linear value decomposition from the team reward signal, by back-propagating the total Q gradient through deep neural networks representing the individual component value functions.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43492" y="6331449"/>
            <a:ext cx="8456380"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Sunehag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Peter, et al. "Value-decomposition networks for cooperative multi-agent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arXiv:1706.05296</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985469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5632311"/>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multi-agent reinforcement learning(MARL)?</a:t>
            </a: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MARL addresses the </a:t>
            </a:r>
            <a:r>
              <a:rPr lang="en-US" altLang="zh-CN" sz="2400" dirty="0">
                <a:solidFill>
                  <a:schemeClr val="accent1"/>
                </a:solidFill>
                <a:latin typeface="Times New Roman" panose="02020603050405020304" pitchFamily="18" charset="0"/>
                <a:cs typeface="Times New Roman" panose="02020603050405020304" pitchFamily="18" charset="0"/>
              </a:rPr>
              <a:t>sequential decision-making problem of multiple autonomous agents </a:t>
            </a:r>
            <a:r>
              <a:rPr lang="en-US" altLang="zh-CN" sz="2400" dirty="0">
                <a:latin typeface="Times New Roman" panose="02020603050405020304" pitchFamily="18" charset="0"/>
                <a:cs typeface="Times New Roman" panose="02020603050405020304" pitchFamily="18" charset="0"/>
              </a:rPr>
              <a:t>that operate in a common environment, each of which aims to optimize its own long-term return by interacting with the environment and other agents</a:t>
            </a:r>
          </a:p>
          <a:p>
            <a:pPr marL="800100" lvl="1"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A group of agents </a:t>
            </a:r>
            <a:r>
              <a:rPr lang="en-US" altLang="zh-CN" sz="2400" dirty="0">
                <a:solidFill>
                  <a:schemeClr val="accent1"/>
                </a:solidFill>
                <a:latin typeface="Times New Roman" panose="02020603050405020304" pitchFamily="18" charset="0"/>
                <a:cs typeface="Times New Roman" panose="02020603050405020304" pitchFamily="18" charset="0"/>
              </a:rPr>
              <a:t>work together to optimize team performance</a:t>
            </a:r>
          </a:p>
          <a:p>
            <a:pPr marL="800100" lvl="1"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Multiagent systems include a set of </a:t>
            </a:r>
            <a:r>
              <a:rPr lang="en-US" altLang="zh-CN" sz="2400" dirty="0">
                <a:solidFill>
                  <a:schemeClr val="accent1"/>
                </a:solidFill>
                <a:latin typeface="Times New Roman" panose="02020603050405020304" pitchFamily="18" charset="0"/>
                <a:cs typeface="Times New Roman" panose="02020603050405020304" pitchFamily="18" charset="0"/>
              </a:rPr>
              <a:t>autonomous entities(agents) that share a common environment and where each agent can independently perceive environment</a:t>
            </a:r>
            <a:r>
              <a:rPr lang="en-US" altLang="zh-CN" sz="2400" dirty="0">
                <a:latin typeface="Times New Roman" panose="02020603050405020304" pitchFamily="18" charset="0"/>
                <a:cs typeface="Times New Roman" panose="02020603050405020304" pitchFamily="18" charset="0"/>
              </a:rPr>
              <a:t>, act acting to its individual objectives and as a consequence, modify the environment</a:t>
            </a:r>
          </a:p>
          <a:p>
            <a:pPr marL="800100" lvl="1"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In an multiagent system, agents must </a:t>
            </a:r>
            <a:r>
              <a:rPr lang="en-US" altLang="zh-CN" sz="2400" dirty="0">
                <a:solidFill>
                  <a:schemeClr val="accent1"/>
                </a:solidFill>
                <a:latin typeface="Times New Roman" panose="02020603050405020304" pitchFamily="18" charset="0"/>
                <a:cs typeface="Times New Roman" panose="02020603050405020304" pitchFamily="18" charset="0"/>
              </a:rPr>
              <a:t>compete or cooperate to obtain the best overall results</a:t>
            </a:r>
            <a:r>
              <a:rPr lang="en-US" altLang="zh-CN" sz="2400" dirty="0">
                <a:latin typeface="Times New Roman" panose="02020603050405020304" pitchFamily="18" charset="0"/>
                <a:cs typeface="Times New Roman" panose="02020603050405020304" pitchFamily="18" charset="0"/>
              </a:rPr>
              <a:t>.</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30048579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990771" cy="489364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Joint action-value function can be additively decomposed into value functions across agents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Consider the case with two agents and where rewards decompose additively across agent observations,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When agents store additional information from historical observation</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43492" y="6331449"/>
            <a:ext cx="8456380"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Sunehag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Peter, et al. "Value-decomposition networks for cooperative multi-agent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arXiv:1706.05296</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D13F3BBF-9385-612C-B209-778063597B40}"/>
              </a:ext>
            </a:extLst>
          </p:cNvPr>
          <p:cNvGraphicFramePr>
            <a:graphicFrameLocks noChangeAspect="1"/>
          </p:cNvGraphicFramePr>
          <p:nvPr/>
        </p:nvGraphicFramePr>
        <p:xfrm>
          <a:off x="2276475" y="1825699"/>
          <a:ext cx="4505325" cy="806216"/>
        </p:xfrm>
        <a:graphic>
          <a:graphicData uri="http://schemas.openxmlformats.org/presentationml/2006/ole">
            <mc:AlternateContent xmlns:mc="http://schemas.openxmlformats.org/markup-compatibility/2006">
              <mc:Choice xmlns:v="urn:schemas-microsoft-com:vml" Requires="v">
                <p:oleObj name="Equation" r:id="rId3" imgW="2412720" imgH="431640" progId="Equation.DSMT4">
                  <p:embed/>
                </p:oleObj>
              </mc:Choice>
              <mc:Fallback>
                <p:oleObj name="Equation" r:id="rId3" imgW="2412720" imgH="431640" progId="Equation.DSMT4">
                  <p:embed/>
                  <p:pic>
                    <p:nvPicPr>
                      <p:cNvPr id="2" name="对象 1">
                        <a:extLst>
                          <a:ext uri="{FF2B5EF4-FFF2-40B4-BE49-F238E27FC236}">
                            <a16:creationId xmlns:a16="http://schemas.microsoft.com/office/drawing/2014/main" id="{D13F3BBF-9385-612C-B209-778063597B40}"/>
                          </a:ext>
                        </a:extLst>
                      </p:cNvPr>
                      <p:cNvPicPr/>
                      <p:nvPr/>
                    </p:nvPicPr>
                    <p:blipFill>
                      <a:blip r:embed="rId4"/>
                      <a:stretch>
                        <a:fillRect/>
                      </a:stretch>
                    </p:blipFill>
                    <p:spPr>
                      <a:xfrm>
                        <a:off x="2276475" y="1825699"/>
                        <a:ext cx="4505325" cy="80621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5F268778-17E8-386A-6B33-C70615183EAB}"/>
              </a:ext>
            </a:extLst>
          </p:cNvPr>
          <p:cNvGraphicFramePr>
            <a:graphicFrameLocks noChangeAspect="1"/>
          </p:cNvGraphicFramePr>
          <p:nvPr/>
        </p:nvGraphicFramePr>
        <p:xfrm>
          <a:off x="844281" y="3429000"/>
          <a:ext cx="8286763" cy="1825897"/>
        </p:xfrm>
        <a:graphic>
          <a:graphicData uri="http://schemas.openxmlformats.org/presentationml/2006/ole">
            <mc:AlternateContent xmlns:mc="http://schemas.openxmlformats.org/markup-compatibility/2006">
              <mc:Choice xmlns:v="urn:schemas-microsoft-com:vml" Requires="v">
                <p:oleObj name="Equation" r:id="rId5" imgW="5244840" imgH="1155600" progId="Equation.DSMT4">
                  <p:embed/>
                </p:oleObj>
              </mc:Choice>
              <mc:Fallback>
                <p:oleObj name="Equation" r:id="rId5" imgW="5244840" imgH="1155600" progId="Equation.DSMT4">
                  <p:embed/>
                  <p:pic>
                    <p:nvPicPr>
                      <p:cNvPr id="3" name="对象 2">
                        <a:extLst>
                          <a:ext uri="{FF2B5EF4-FFF2-40B4-BE49-F238E27FC236}">
                            <a16:creationId xmlns:a16="http://schemas.microsoft.com/office/drawing/2014/main" id="{5F268778-17E8-386A-6B33-C70615183EAB}"/>
                          </a:ext>
                        </a:extLst>
                      </p:cNvPr>
                      <p:cNvPicPr/>
                      <p:nvPr/>
                    </p:nvPicPr>
                    <p:blipFill>
                      <a:blip r:embed="rId6"/>
                      <a:stretch>
                        <a:fillRect/>
                      </a:stretch>
                    </p:blipFill>
                    <p:spPr>
                      <a:xfrm>
                        <a:off x="844281" y="3429000"/>
                        <a:ext cx="8286763" cy="1825897"/>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287AFB7-5389-FE03-B60D-B69D6D4C2406}"/>
              </a:ext>
            </a:extLst>
          </p:cNvPr>
          <p:cNvGraphicFramePr>
            <a:graphicFrameLocks noChangeAspect="1"/>
          </p:cNvGraphicFramePr>
          <p:nvPr/>
        </p:nvGraphicFramePr>
        <p:xfrm>
          <a:off x="844281" y="5707570"/>
          <a:ext cx="6056875" cy="462220"/>
        </p:xfrm>
        <a:graphic>
          <a:graphicData uri="http://schemas.openxmlformats.org/presentationml/2006/ole">
            <mc:AlternateContent xmlns:mc="http://schemas.openxmlformats.org/markup-compatibility/2006">
              <mc:Choice xmlns:v="urn:schemas-microsoft-com:vml" Requires="v">
                <p:oleObj name="Equation" r:id="rId7" imgW="3327120" imgH="253800" progId="Equation.DSMT4">
                  <p:embed/>
                </p:oleObj>
              </mc:Choice>
              <mc:Fallback>
                <p:oleObj name="Equation" r:id="rId7" imgW="3327120" imgH="253800" progId="Equation.DSMT4">
                  <p:embed/>
                  <p:pic>
                    <p:nvPicPr>
                      <p:cNvPr id="10" name="对象 9">
                        <a:extLst>
                          <a:ext uri="{FF2B5EF4-FFF2-40B4-BE49-F238E27FC236}">
                            <a16:creationId xmlns:a16="http://schemas.microsoft.com/office/drawing/2014/main" id="{1287AFB7-5389-FE03-B60D-B69D6D4C2406}"/>
                          </a:ext>
                        </a:extLst>
                      </p:cNvPr>
                      <p:cNvPicPr/>
                      <p:nvPr/>
                    </p:nvPicPr>
                    <p:blipFill>
                      <a:blip r:embed="rId8"/>
                      <a:stretch>
                        <a:fillRect/>
                      </a:stretch>
                    </p:blipFill>
                    <p:spPr>
                      <a:xfrm>
                        <a:off x="844281" y="5707570"/>
                        <a:ext cx="6056875" cy="46222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5F5D27E6-A5CB-36A6-5F20-105F5B677528}"/>
              </a:ext>
            </a:extLst>
          </p:cNvPr>
          <p:cNvGraphicFramePr>
            <a:graphicFrameLocks noChangeAspect="1"/>
          </p:cNvGraphicFramePr>
          <p:nvPr/>
        </p:nvGraphicFramePr>
        <p:xfrm>
          <a:off x="3724275" y="2933985"/>
          <a:ext cx="2909887" cy="442913"/>
        </p:xfrm>
        <a:graphic>
          <a:graphicData uri="http://schemas.openxmlformats.org/presentationml/2006/ole">
            <mc:AlternateContent xmlns:mc="http://schemas.openxmlformats.org/markup-compatibility/2006">
              <mc:Choice xmlns:v="urn:schemas-microsoft-com:vml" Requires="v">
                <p:oleObj name="Equation" r:id="rId9" imgW="1841400" imgH="279360" progId="Equation.DSMT4">
                  <p:embed/>
                </p:oleObj>
              </mc:Choice>
              <mc:Fallback>
                <p:oleObj name="Equation" r:id="rId9" imgW="1841400" imgH="279360" progId="Equation.DSMT4">
                  <p:embed/>
                  <p:pic>
                    <p:nvPicPr>
                      <p:cNvPr id="12" name="对象 11">
                        <a:extLst>
                          <a:ext uri="{FF2B5EF4-FFF2-40B4-BE49-F238E27FC236}">
                            <a16:creationId xmlns:a16="http://schemas.microsoft.com/office/drawing/2014/main" id="{5F5D27E6-A5CB-36A6-5F20-105F5B677528}"/>
                          </a:ext>
                        </a:extLst>
                      </p:cNvPr>
                      <p:cNvPicPr/>
                      <p:nvPr/>
                    </p:nvPicPr>
                    <p:blipFill>
                      <a:blip r:embed="rId10"/>
                      <a:stretch>
                        <a:fillRect/>
                      </a:stretch>
                    </p:blipFill>
                    <p:spPr>
                      <a:xfrm>
                        <a:off x="3724275" y="2933985"/>
                        <a:ext cx="2909887" cy="442913"/>
                      </a:xfrm>
                      <a:prstGeom prst="rect">
                        <a:avLst/>
                      </a:prstGeom>
                    </p:spPr>
                  </p:pic>
                </p:oleObj>
              </mc:Fallback>
            </mc:AlternateContent>
          </a:graphicData>
        </a:graphic>
      </p:graphicFrame>
    </p:spTree>
    <p:extLst>
      <p:ext uri="{BB962C8B-B14F-4D97-AF65-F5344CB8AC3E}">
        <p14:creationId xmlns:p14="http://schemas.microsoft.com/office/powerpoint/2010/main" val="84665299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990771" cy="76944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Architecture  </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43492" y="6331449"/>
            <a:ext cx="8456380"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Sunehag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Peter, et al. "Value-decomposition networks for cooperative multi-agent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arXiv:1706.05296</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2A39F30C-B93A-A78B-2827-7C21A90FF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303" y="1483224"/>
            <a:ext cx="5838825" cy="4848225"/>
          </a:xfrm>
          <a:prstGeom prst="rect">
            <a:avLst/>
          </a:prstGeom>
        </p:spPr>
      </p:pic>
      <p:sp>
        <p:nvSpPr>
          <p:cNvPr id="17" name="矩形 16">
            <a:extLst>
              <a:ext uri="{FF2B5EF4-FFF2-40B4-BE49-F238E27FC236}">
                <a16:creationId xmlns:a16="http://schemas.microsoft.com/office/drawing/2014/main" id="{CA0DFD47-1D26-70B2-1098-1D76E4684E91}"/>
              </a:ext>
            </a:extLst>
          </p:cNvPr>
          <p:cNvSpPr/>
          <p:nvPr/>
        </p:nvSpPr>
        <p:spPr>
          <a:xfrm>
            <a:off x="1143807" y="3679340"/>
            <a:ext cx="64877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IL</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cxnSp>
        <p:nvCxnSpPr>
          <p:cNvPr id="6" name="直接箭头连接符 5">
            <a:extLst>
              <a:ext uri="{FF2B5EF4-FFF2-40B4-BE49-F238E27FC236}">
                <a16:creationId xmlns:a16="http://schemas.microsoft.com/office/drawing/2014/main" id="{D5F97775-B52D-A98A-5073-6A9E7075C902}"/>
              </a:ext>
            </a:extLst>
          </p:cNvPr>
          <p:cNvCxnSpPr>
            <a:stCxn id="17" idx="3"/>
            <a:endCxn id="3" idx="1"/>
          </p:cNvCxnSpPr>
          <p:nvPr/>
        </p:nvCxnSpPr>
        <p:spPr bwMode="auto">
          <a:xfrm flipV="1">
            <a:off x="1792585" y="3907337"/>
            <a:ext cx="770718" cy="2836"/>
          </a:xfrm>
          <a:prstGeom prst="straightConnector1">
            <a:avLst/>
          </a:prstGeom>
          <a:solidFill>
            <a:schemeClr val="accent1"/>
          </a:solidFill>
          <a:ln w="952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255501806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990771" cy="76944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Architecture  </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43492" y="6331449"/>
            <a:ext cx="8456380"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Sunehag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Peter, et al. "Value-decomposition networks for cooperative multi-agent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arXiv:1706.05296</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9" name="图片 8">
            <a:extLst>
              <a:ext uri="{FF2B5EF4-FFF2-40B4-BE49-F238E27FC236}">
                <a16:creationId xmlns:a16="http://schemas.microsoft.com/office/drawing/2014/main" id="{EA6C56C8-8042-F062-9725-EE01340D1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828" y="1483224"/>
            <a:ext cx="5829300" cy="4848225"/>
          </a:xfrm>
          <a:prstGeom prst="rect">
            <a:avLst/>
          </a:prstGeom>
        </p:spPr>
      </p:pic>
      <p:sp>
        <p:nvSpPr>
          <p:cNvPr id="17" name="矩形 16">
            <a:extLst>
              <a:ext uri="{FF2B5EF4-FFF2-40B4-BE49-F238E27FC236}">
                <a16:creationId xmlns:a16="http://schemas.microsoft.com/office/drawing/2014/main" id="{89D22C69-AF71-D2F4-8518-82F182342617}"/>
              </a:ext>
            </a:extLst>
          </p:cNvPr>
          <p:cNvSpPr/>
          <p:nvPr/>
        </p:nvSpPr>
        <p:spPr>
          <a:xfrm>
            <a:off x="923925" y="3679340"/>
            <a:ext cx="8686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cxnSp>
        <p:nvCxnSpPr>
          <p:cNvPr id="19" name="直接箭头连接符 18">
            <a:extLst>
              <a:ext uri="{FF2B5EF4-FFF2-40B4-BE49-F238E27FC236}">
                <a16:creationId xmlns:a16="http://schemas.microsoft.com/office/drawing/2014/main" id="{6C8BC24A-4467-162A-449D-4331BB85D42F}"/>
              </a:ext>
            </a:extLst>
          </p:cNvPr>
          <p:cNvCxnSpPr>
            <a:cxnSpLocks/>
            <a:stCxn id="17" idx="3"/>
            <a:endCxn id="9" idx="1"/>
          </p:cNvCxnSpPr>
          <p:nvPr/>
        </p:nvCxnSpPr>
        <p:spPr bwMode="auto">
          <a:xfrm flipV="1">
            <a:off x="1792585" y="3907337"/>
            <a:ext cx="780243" cy="2836"/>
          </a:xfrm>
          <a:prstGeom prst="straightConnector1">
            <a:avLst/>
          </a:prstGeom>
          <a:solidFill>
            <a:schemeClr val="accent1"/>
          </a:solidFill>
          <a:ln w="9525" cap="flat" cmpd="sng" algn="ctr">
            <a:solidFill>
              <a:srgbClr val="FF0000"/>
            </a:solidFill>
            <a:prstDash val="solid"/>
            <a:round/>
            <a:headEnd type="none" w="med" len="med"/>
            <a:tailEnd type="triangle"/>
          </a:ln>
        </p:spPr>
      </p:cxnSp>
      <p:sp>
        <p:nvSpPr>
          <p:cNvPr id="21" name="矩形: 圆角 20">
            <a:extLst>
              <a:ext uri="{FF2B5EF4-FFF2-40B4-BE49-F238E27FC236}">
                <a16:creationId xmlns:a16="http://schemas.microsoft.com/office/drawing/2014/main" id="{BE88946D-FE33-4782-1039-B9561C28D5BC}"/>
              </a:ext>
            </a:extLst>
          </p:cNvPr>
          <p:cNvSpPr/>
          <p:nvPr/>
        </p:nvSpPr>
        <p:spPr bwMode="auto">
          <a:xfrm>
            <a:off x="3371850" y="1876562"/>
            <a:ext cx="4457700" cy="457064"/>
          </a:xfrm>
          <a:prstGeom prst="roundRect">
            <a:avLst/>
          </a:prstGeom>
          <a:noFill/>
          <a:ln w="38100" cap="flat" cmpd="sng" algn="ctr">
            <a:solidFill>
              <a:srgbClr val="7030A0"/>
            </a:solidFill>
            <a:prstDash val="solid"/>
            <a:round/>
            <a:headEnd type="none" w="med" len="med"/>
            <a:tailEnd type="none" w="med" len="med"/>
          </a:ln>
        </p:spPr>
        <p:txBody>
          <a:bodyPr vert="horz" wrap="square" lIns="91440" tIns="45720" rIns="91440" bIns="4572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46365812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990771" cy="76944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Architecture  </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43492" y="6331449"/>
            <a:ext cx="8456380"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Sunehag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Peter, et al. "Value-decomposition networks for cooperative multi-agent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arXiv:1706.05296</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2" name="图片 11">
            <a:extLst>
              <a:ext uri="{FF2B5EF4-FFF2-40B4-BE49-F238E27FC236}">
                <a16:creationId xmlns:a16="http://schemas.microsoft.com/office/drawing/2014/main" id="{684CBA1C-CC27-E358-C224-D6556083C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353" y="1492749"/>
            <a:ext cx="5819775" cy="4838700"/>
          </a:xfrm>
          <a:prstGeom prst="rect">
            <a:avLst/>
          </a:prstGeom>
        </p:spPr>
      </p:pic>
      <p:sp>
        <p:nvSpPr>
          <p:cNvPr id="17" name="矩形 16">
            <a:extLst>
              <a:ext uri="{FF2B5EF4-FFF2-40B4-BE49-F238E27FC236}">
                <a16:creationId xmlns:a16="http://schemas.microsoft.com/office/drawing/2014/main" id="{4C76B80D-CAA6-A2E1-D0E4-ACB530B856B8}"/>
              </a:ext>
            </a:extLst>
          </p:cNvPr>
          <p:cNvSpPr/>
          <p:nvPr/>
        </p:nvSpPr>
        <p:spPr>
          <a:xfrm>
            <a:off x="0" y="3679340"/>
            <a:ext cx="197167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VDN+Comm</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cxnSp>
        <p:nvCxnSpPr>
          <p:cNvPr id="19" name="直接箭头连接符 18">
            <a:extLst>
              <a:ext uri="{FF2B5EF4-FFF2-40B4-BE49-F238E27FC236}">
                <a16:creationId xmlns:a16="http://schemas.microsoft.com/office/drawing/2014/main" id="{A19953CA-4946-031E-1B9E-2CFE9DCE66E6}"/>
              </a:ext>
            </a:extLst>
          </p:cNvPr>
          <p:cNvCxnSpPr>
            <a:cxnSpLocks/>
            <a:stCxn id="17" idx="3"/>
            <a:endCxn id="12" idx="1"/>
          </p:cNvCxnSpPr>
          <p:nvPr/>
        </p:nvCxnSpPr>
        <p:spPr bwMode="auto">
          <a:xfrm>
            <a:off x="1971675" y="3910173"/>
            <a:ext cx="610678" cy="1926"/>
          </a:xfrm>
          <a:prstGeom prst="straightConnector1">
            <a:avLst/>
          </a:prstGeom>
          <a:solidFill>
            <a:schemeClr val="accent1"/>
          </a:solidFill>
          <a:ln w="9525" cap="flat" cmpd="sng" algn="ctr">
            <a:solidFill>
              <a:srgbClr val="FF0000"/>
            </a:solidFill>
            <a:prstDash val="solid"/>
            <a:round/>
            <a:headEnd type="none" w="med" len="med"/>
            <a:tailEnd type="triangle"/>
          </a:ln>
        </p:spPr>
      </p:cxnSp>
      <p:sp>
        <p:nvSpPr>
          <p:cNvPr id="13" name="矩形: 圆角 12">
            <a:extLst>
              <a:ext uri="{FF2B5EF4-FFF2-40B4-BE49-F238E27FC236}">
                <a16:creationId xmlns:a16="http://schemas.microsoft.com/office/drawing/2014/main" id="{01D09345-8D6F-392B-AB6D-CEACB5B45B2B}"/>
              </a:ext>
            </a:extLst>
          </p:cNvPr>
          <p:cNvSpPr/>
          <p:nvPr/>
        </p:nvSpPr>
        <p:spPr bwMode="auto">
          <a:xfrm>
            <a:off x="2560855" y="5435600"/>
            <a:ext cx="5944970" cy="505702"/>
          </a:xfrm>
          <a:prstGeom prst="roundRect">
            <a:avLst/>
          </a:prstGeom>
          <a:noFill/>
          <a:ln w="38100" cap="flat" cmpd="sng" algn="ctr">
            <a:solidFill>
              <a:srgbClr val="92D050"/>
            </a:solidFill>
            <a:prstDash val="solid"/>
            <a:round/>
            <a:headEnd type="none" w="med" len="med"/>
            <a:tailEnd type="none" w="med" len="med"/>
          </a:ln>
        </p:spPr>
        <p:txBody>
          <a:bodyPr vert="horz" wrap="square" lIns="91440" tIns="45720" rIns="91440" bIns="4572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3" name="矩形: 圆角 22">
            <a:extLst>
              <a:ext uri="{FF2B5EF4-FFF2-40B4-BE49-F238E27FC236}">
                <a16:creationId xmlns:a16="http://schemas.microsoft.com/office/drawing/2014/main" id="{59E7129A-2AC4-8AD9-EC2E-3C99E85C4219}"/>
              </a:ext>
            </a:extLst>
          </p:cNvPr>
          <p:cNvSpPr/>
          <p:nvPr/>
        </p:nvSpPr>
        <p:spPr bwMode="auto">
          <a:xfrm>
            <a:off x="3371850" y="1864139"/>
            <a:ext cx="4457700" cy="398051"/>
          </a:xfrm>
          <a:prstGeom prst="roundRect">
            <a:avLst/>
          </a:prstGeom>
          <a:noFill/>
          <a:ln w="38100" cap="flat" cmpd="sng" algn="ctr">
            <a:solidFill>
              <a:srgbClr val="7030A0"/>
            </a:solidFill>
            <a:prstDash val="solid"/>
            <a:round/>
            <a:headEnd type="none" w="med" len="med"/>
            <a:tailEnd type="none" w="med" len="med"/>
          </a:ln>
        </p:spPr>
        <p:txBody>
          <a:bodyPr vert="horz" wrap="square" lIns="91440" tIns="45720" rIns="91440" bIns="4572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31643657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990771" cy="76944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Architecture  </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43492" y="6331449"/>
            <a:ext cx="8456380"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Sunehag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Peter, et al. "Value-decomposition networks for cooperative multi-agent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arXiv:1706.05296</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6" name="图片 15">
            <a:extLst>
              <a:ext uri="{FF2B5EF4-FFF2-40B4-BE49-F238E27FC236}">
                <a16:creationId xmlns:a16="http://schemas.microsoft.com/office/drawing/2014/main" id="{778E98BE-F225-CEE2-ACE1-B8CB61F52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855" y="1454649"/>
            <a:ext cx="5819775" cy="4876800"/>
          </a:xfrm>
          <a:prstGeom prst="rect">
            <a:avLst/>
          </a:prstGeom>
        </p:spPr>
      </p:pic>
      <p:sp>
        <p:nvSpPr>
          <p:cNvPr id="17" name="矩形 16">
            <a:extLst>
              <a:ext uri="{FF2B5EF4-FFF2-40B4-BE49-F238E27FC236}">
                <a16:creationId xmlns:a16="http://schemas.microsoft.com/office/drawing/2014/main" id="{D44D7022-87BC-2AE1-B49D-0A96A135CFAA}"/>
              </a:ext>
            </a:extLst>
          </p:cNvPr>
          <p:cNvSpPr/>
          <p:nvPr/>
        </p:nvSpPr>
        <p:spPr>
          <a:xfrm>
            <a:off x="0" y="3662216"/>
            <a:ext cx="197167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VDN+Comm</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cxnSp>
        <p:nvCxnSpPr>
          <p:cNvPr id="19" name="直接箭头连接符 18">
            <a:extLst>
              <a:ext uri="{FF2B5EF4-FFF2-40B4-BE49-F238E27FC236}">
                <a16:creationId xmlns:a16="http://schemas.microsoft.com/office/drawing/2014/main" id="{3D9F01C4-0B13-9002-CAC7-127F08D06313}"/>
              </a:ext>
            </a:extLst>
          </p:cNvPr>
          <p:cNvCxnSpPr>
            <a:cxnSpLocks/>
            <a:stCxn id="17" idx="3"/>
            <a:endCxn id="16" idx="1"/>
          </p:cNvCxnSpPr>
          <p:nvPr/>
        </p:nvCxnSpPr>
        <p:spPr bwMode="auto">
          <a:xfrm>
            <a:off x="1971675" y="3893049"/>
            <a:ext cx="589180" cy="0"/>
          </a:xfrm>
          <a:prstGeom prst="straightConnector1">
            <a:avLst/>
          </a:prstGeom>
          <a:solidFill>
            <a:schemeClr val="accent1"/>
          </a:solidFill>
          <a:ln w="9525" cap="flat" cmpd="sng" algn="ctr">
            <a:solidFill>
              <a:srgbClr val="FF0000"/>
            </a:solidFill>
            <a:prstDash val="solid"/>
            <a:round/>
            <a:headEnd type="none" w="med" len="med"/>
            <a:tailEnd type="triangle"/>
          </a:ln>
        </p:spPr>
      </p:cxnSp>
      <p:sp>
        <p:nvSpPr>
          <p:cNvPr id="21" name="矩形: 圆角 20">
            <a:extLst>
              <a:ext uri="{FF2B5EF4-FFF2-40B4-BE49-F238E27FC236}">
                <a16:creationId xmlns:a16="http://schemas.microsoft.com/office/drawing/2014/main" id="{73C87DFB-77C4-2DAD-AAFF-1C41E6CEB65A}"/>
              </a:ext>
            </a:extLst>
          </p:cNvPr>
          <p:cNvSpPr/>
          <p:nvPr/>
        </p:nvSpPr>
        <p:spPr bwMode="auto">
          <a:xfrm>
            <a:off x="2645281" y="3809999"/>
            <a:ext cx="5944970" cy="324063"/>
          </a:xfrm>
          <a:prstGeom prst="roundRect">
            <a:avLst/>
          </a:prstGeom>
          <a:noFill/>
          <a:ln w="38100" cap="flat" cmpd="sng" algn="ctr">
            <a:solidFill>
              <a:srgbClr val="92D050"/>
            </a:solidFill>
            <a:prstDash val="solid"/>
            <a:round/>
            <a:headEnd type="none" w="med" len="med"/>
            <a:tailEnd type="none" w="med" len="med"/>
          </a:ln>
        </p:spPr>
        <p:txBody>
          <a:bodyPr vert="horz" wrap="square" lIns="91440" tIns="45720" rIns="91440" bIns="4572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3" name="矩形: 圆角 22">
            <a:extLst>
              <a:ext uri="{FF2B5EF4-FFF2-40B4-BE49-F238E27FC236}">
                <a16:creationId xmlns:a16="http://schemas.microsoft.com/office/drawing/2014/main" id="{3AE6563F-3D22-0C0C-1296-A51ADD58CE20}"/>
              </a:ext>
            </a:extLst>
          </p:cNvPr>
          <p:cNvSpPr/>
          <p:nvPr/>
        </p:nvSpPr>
        <p:spPr bwMode="auto">
          <a:xfrm>
            <a:off x="3371850" y="1864139"/>
            <a:ext cx="4457700" cy="398051"/>
          </a:xfrm>
          <a:prstGeom prst="roundRect">
            <a:avLst/>
          </a:prstGeom>
          <a:noFill/>
          <a:ln w="38100" cap="flat" cmpd="sng" algn="ctr">
            <a:solidFill>
              <a:srgbClr val="7030A0"/>
            </a:solidFill>
            <a:prstDash val="solid"/>
            <a:round/>
            <a:headEnd type="none" w="med" len="med"/>
            <a:tailEnd type="none" w="med" len="med"/>
          </a:ln>
        </p:spPr>
        <p:txBody>
          <a:bodyPr vert="horz" wrap="square" lIns="91440" tIns="45720" rIns="91440" bIns="4572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75633961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990771" cy="76944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Architecture  </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43492" y="6331449"/>
            <a:ext cx="8456380"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Sunehag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Peter, et al. "Value-decomposition networks for cooperative multi-agent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arXiv:1706.05296</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12949D48-FFFB-9BB7-C5C0-D6D5EF45B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855" y="1511799"/>
            <a:ext cx="5819775" cy="4819650"/>
          </a:xfrm>
          <a:prstGeom prst="rect">
            <a:avLst/>
          </a:prstGeom>
        </p:spPr>
      </p:pic>
      <p:sp>
        <p:nvSpPr>
          <p:cNvPr id="12" name="矩形 11">
            <a:extLst>
              <a:ext uri="{FF2B5EF4-FFF2-40B4-BE49-F238E27FC236}">
                <a16:creationId xmlns:a16="http://schemas.microsoft.com/office/drawing/2014/main" id="{3B765928-B9E1-D04A-81D6-0AF504C2BAFE}"/>
              </a:ext>
            </a:extLst>
          </p:cNvPr>
          <p:cNvSpPr/>
          <p:nvPr/>
        </p:nvSpPr>
        <p:spPr>
          <a:xfrm>
            <a:off x="0" y="3679340"/>
            <a:ext cx="197167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Centralized</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cxnSp>
        <p:nvCxnSpPr>
          <p:cNvPr id="13" name="直接箭头连接符 12">
            <a:extLst>
              <a:ext uri="{FF2B5EF4-FFF2-40B4-BE49-F238E27FC236}">
                <a16:creationId xmlns:a16="http://schemas.microsoft.com/office/drawing/2014/main" id="{34A33A5E-2F91-8311-8C2A-E8E6652B7057}"/>
              </a:ext>
            </a:extLst>
          </p:cNvPr>
          <p:cNvCxnSpPr>
            <a:cxnSpLocks/>
            <a:stCxn id="12" idx="3"/>
          </p:cNvCxnSpPr>
          <p:nvPr/>
        </p:nvCxnSpPr>
        <p:spPr bwMode="auto">
          <a:xfrm flipV="1">
            <a:off x="1971675" y="3907337"/>
            <a:ext cx="591628" cy="2836"/>
          </a:xfrm>
          <a:prstGeom prst="straightConnector1">
            <a:avLst/>
          </a:prstGeom>
          <a:solidFill>
            <a:schemeClr val="accent1"/>
          </a:solidFill>
          <a:ln w="9525" cap="flat" cmpd="sng" algn="ctr">
            <a:solidFill>
              <a:srgbClr val="FF0000"/>
            </a:solidFill>
            <a:prstDash val="solid"/>
            <a:round/>
            <a:headEnd type="none" w="med" len="med"/>
            <a:tailEnd type="triangle"/>
          </a:ln>
        </p:spPr>
      </p:cxnSp>
      <p:sp>
        <p:nvSpPr>
          <p:cNvPr id="16" name="矩形: 圆角 15">
            <a:extLst>
              <a:ext uri="{FF2B5EF4-FFF2-40B4-BE49-F238E27FC236}">
                <a16:creationId xmlns:a16="http://schemas.microsoft.com/office/drawing/2014/main" id="{D038BF98-DFA2-BDC9-66DB-313953F9CB4E}"/>
              </a:ext>
            </a:extLst>
          </p:cNvPr>
          <p:cNvSpPr/>
          <p:nvPr/>
        </p:nvSpPr>
        <p:spPr bwMode="auto">
          <a:xfrm>
            <a:off x="2971800" y="1996737"/>
            <a:ext cx="4895850" cy="2724827"/>
          </a:xfrm>
          <a:prstGeom prst="roundRect">
            <a:avLst/>
          </a:prstGeom>
          <a:noFill/>
          <a:ln w="38100" cap="flat" cmpd="sng" algn="ctr">
            <a:solidFill>
              <a:srgbClr val="FFC000"/>
            </a:solidFill>
            <a:prstDash val="solid"/>
            <a:round/>
            <a:headEnd type="none" w="med" len="med"/>
            <a:tailEnd type="none" w="med" len="med"/>
          </a:ln>
        </p:spPr>
        <p:txBody>
          <a:bodyPr vert="horz" wrap="square" lIns="91440" tIns="45720" rIns="91440" bIns="4572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24765791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990771" cy="76944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Performance </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43492" y="6331449"/>
            <a:ext cx="8456380"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Sunehag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Peter, et al. "Value-decomposition networks for cooperative multi-agent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arXiv:1706.05296</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7" name="图片 6">
            <a:extLst>
              <a:ext uri="{FF2B5EF4-FFF2-40B4-BE49-F238E27FC236}">
                <a16:creationId xmlns:a16="http://schemas.microsoft.com/office/drawing/2014/main" id="{42D385D6-3072-A40A-B669-13BDC6422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03" y="2146665"/>
            <a:ext cx="7730025" cy="2815860"/>
          </a:xfrm>
          <a:prstGeom prst="rect">
            <a:avLst/>
          </a:prstGeom>
        </p:spPr>
      </p:pic>
    </p:spTree>
    <p:extLst>
      <p:ext uri="{BB962C8B-B14F-4D97-AF65-F5344CB8AC3E}">
        <p14:creationId xmlns:p14="http://schemas.microsoft.com/office/powerpoint/2010/main" val="254888830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990771" cy="76944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VDN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Performance </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43492" y="6331449"/>
            <a:ext cx="8456380"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Sunehag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Peter, et al. "Value-decomposition networks for cooperative multi-agent learning."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arXiv:1706.05296</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(2017).</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9B19D85E-55AD-167A-1337-60F5979FD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14" y="1615539"/>
            <a:ext cx="9144000" cy="1463040"/>
          </a:xfrm>
          <a:prstGeom prst="rect">
            <a:avLst/>
          </a:prstGeom>
        </p:spPr>
      </p:pic>
      <p:pic>
        <p:nvPicPr>
          <p:cNvPr id="9" name="图片 8">
            <a:extLst>
              <a:ext uri="{FF2B5EF4-FFF2-40B4-BE49-F238E27FC236}">
                <a16:creationId xmlns:a16="http://schemas.microsoft.com/office/drawing/2014/main" id="{5CEAB4C2-E676-285F-0F39-884A5810E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289" y="3101838"/>
            <a:ext cx="7314786" cy="3290663"/>
          </a:xfrm>
          <a:prstGeom prst="rect">
            <a:avLst/>
          </a:prstGeom>
        </p:spPr>
      </p:pic>
    </p:spTree>
    <p:extLst>
      <p:ext uri="{BB962C8B-B14F-4D97-AF65-F5344CB8AC3E}">
        <p14:creationId xmlns:p14="http://schemas.microsoft.com/office/powerpoint/2010/main" val="407793449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53229" y="926223"/>
                <a:ext cx="8646643" cy="452431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QMIX</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idea</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Employ a network that estimates joint action-values as a complex non-linear combination of per-agent values that condition only on local observations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Ensure that a global argmax performed on</a:t>
                </a:r>
                <a:r>
                  <a:rPr kumimoji="0" lang="en-US" altLang="zh-CN" sz="2000" b="0" i="0" u="none" strike="noStrike" kern="1200" cap="none" spc="0" normalizeH="0" baseline="0" noProof="0" dirty="0">
                    <a:ln>
                      <a:noFill/>
                    </a:ln>
                    <a:solidFill>
                      <a:srgbClr val="000000"/>
                    </a:solidFill>
                    <a:effectLst/>
                    <a:uLnTx/>
                    <a:uFillTx/>
                    <a:latin typeface="+mn-lt"/>
                    <a:ea typeface="+mn-ea"/>
                    <a:cs typeface="Times New Roman" panose="02020603050405020304" pitchFamily="18" charset="0"/>
                  </a:rPr>
                  <a:t> </a:t>
                </a:r>
                <a14:m>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𝑄</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𝑡𝑜𝑡</m:t>
                        </m:r>
                      </m:sub>
                    </m:sSub>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yields the same result as a set of individual argmax operations performed on each </a:t>
                </a:r>
                <a14:m>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𝑄</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𝑎</m:t>
                        </m:r>
                      </m:sub>
                    </m:sSub>
                  </m:oMath>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Enforce a monotonicity constraint on the relationship between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𝑄</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𝑡𝑜𝑡</m:t>
                        </m:r>
                      </m:sub>
                    </m:sSub>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each </a:t>
                </a:r>
                <a14:m>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𝑄</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𝑎</m:t>
                        </m:r>
                      </m:sub>
                    </m:sSub>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mc:Choice>
        <mc:Fallback xmlns="">
          <p:sp>
            <p:nvSpPr>
              <p:cNvPr id="4" name="矩形 3"/>
              <p:cNvSpPr>
                <a:spLocks noRot="1" noChangeAspect="1" noMove="1" noResize="1" noEditPoints="1" noAdjustHandles="1" noChangeArrowheads="1" noChangeShapeType="1" noTextEdit="1"/>
              </p:cNvSpPr>
              <p:nvPr/>
            </p:nvSpPr>
            <p:spPr>
              <a:xfrm>
                <a:off x="153229" y="926223"/>
                <a:ext cx="8646643" cy="4524315"/>
              </a:xfrm>
              <a:prstGeom prst="rect">
                <a:avLst/>
              </a:prstGeom>
              <a:blipFill>
                <a:blip r:embed="rId3"/>
                <a:stretch>
                  <a:fillRect l="-916" t="-1078" r="-564" b="-1482"/>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4"/>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10206" y="6153649"/>
            <a:ext cx="845638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Rashid, Tabish, et al.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Qmix</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Monotonic value function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factorisation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for deep multi-agent reinforcement learning."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1A540098-1748-797C-19C6-E384FBC0153B}"/>
              </a:ext>
            </a:extLst>
          </p:cNvPr>
          <p:cNvGraphicFramePr>
            <a:graphicFrameLocks noChangeAspect="1"/>
          </p:cNvGraphicFramePr>
          <p:nvPr/>
        </p:nvGraphicFramePr>
        <p:xfrm>
          <a:off x="3570288" y="5341938"/>
          <a:ext cx="2003425" cy="811212"/>
        </p:xfrm>
        <a:graphic>
          <a:graphicData uri="http://schemas.openxmlformats.org/presentationml/2006/ole">
            <mc:AlternateContent xmlns:mc="http://schemas.openxmlformats.org/markup-compatibility/2006">
              <mc:Choice xmlns:v="urn:schemas-microsoft-com:vml" Requires="v">
                <p:oleObj name="Equation" r:id="rId5" imgW="1066680" imgH="431640" progId="Equation.DSMT4">
                  <p:embed/>
                </p:oleObj>
              </mc:Choice>
              <mc:Fallback>
                <p:oleObj name="Equation" r:id="rId5" imgW="1066680" imgH="431640" progId="Equation.DSMT4">
                  <p:embed/>
                  <p:pic>
                    <p:nvPicPr>
                      <p:cNvPr id="2" name="对象 1">
                        <a:extLst>
                          <a:ext uri="{FF2B5EF4-FFF2-40B4-BE49-F238E27FC236}">
                            <a16:creationId xmlns:a16="http://schemas.microsoft.com/office/drawing/2014/main" id="{1A540098-1748-797C-19C6-E384FBC0153B}"/>
                          </a:ext>
                        </a:extLst>
                      </p:cNvPr>
                      <p:cNvPicPr/>
                      <p:nvPr/>
                    </p:nvPicPr>
                    <p:blipFill>
                      <a:blip r:embed="rId6"/>
                      <a:stretch>
                        <a:fillRect/>
                      </a:stretch>
                    </p:blipFill>
                    <p:spPr>
                      <a:xfrm>
                        <a:off x="3570288" y="5341938"/>
                        <a:ext cx="2003425" cy="811212"/>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8FD63D4A-3A56-F003-4DA7-D7AE13A2972D}"/>
              </a:ext>
            </a:extLst>
          </p:cNvPr>
          <p:cNvGraphicFramePr>
            <a:graphicFrameLocks noChangeAspect="1"/>
          </p:cNvGraphicFramePr>
          <p:nvPr/>
        </p:nvGraphicFramePr>
        <p:xfrm>
          <a:off x="2700184" y="3569613"/>
          <a:ext cx="3742995" cy="1210969"/>
        </p:xfrm>
        <a:graphic>
          <a:graphicData uri="http://schemas.openxmlformats.org/presentationml/2006/ole">
            <mc:AlternateContent xmlns:mc="http://schemas.openxmlformats.org/markup-compatibility/2006">
              <mc:Choice xmlns:v="urn:schemas-microsoft-com:vml" Requires="v">
                <p:oleObj name="Equation" r:id="rId7" imgW="2590560" imgH="838080" progId="Equation.DSMT4">
                  <p:embed/>
                </p:oleObj>
              </mc:Choice>
              <mc:Fallback>
                <p:oleObj name="Equation" r:id="rId7" imgW="2590560" imgH="838080" progId="Equation.DSMT4">
                  <p:embed/>
                  <p:pic>
                    <p:nvPicPr>
                      <p:cNvPr id="3" name="对象 2">
                        <a:extLst>
                          <a:ext uri="{FF2B5EF4-FFF2-40B4-BE49-F238E27FC236}">
                            <a16:creationId xmlns:a16="http://schemas.microsoft.com/office/drawing/2014/main" id="{8FD63D4A-3A56-F003-4DA7-D7AE13A2972D}"/>
                          </a:ext>
                        </a:extLst>
                      </p:cNvPr>
                      <p:cNvPicPr/>
                      <p:nvPr/>
                    </p:nvPicPr>
                    <p:blipFill>
                      <a:blip r:embed="rId8"/>
                      <a:stretch>
                        <a:fillRect/>
                      </a:stretch>
                    </p:blipFill>
                    <p:spPr>
                      <a:xfrm>
                        <a:off x="2700184" y="3569613"/>
                        <a:ext cx="3742995" cy="1210969"/>
                      </a:xfrm>
                      <a:prstGeom prst="rect">
                        <a:avLst/>
                      </a:prstGeom>
                    </p:spPr>
                  </p:pic>
                </p:oleObj>
              </mc:Fallback>
            </mc:AlternateContent>
          </a:graphicData>
        </a:graphic>
      </p:graphicFrame>
    </p:spTree>
    <p:extLst>
      <p:ext uri="{BB962C8B-B14F-4D97-AF65-F5344CB8AC3E}">
        <p14:creationId xmlns:p14="http://schemas.microsoft.com/office/powerpoint/2010/main" val="419350531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53229" y="926223"/>
                <a:ext cx="8456380" cy="513986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QMIX</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idea</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Enforce a monotonicity constraint on the relationship between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𝑄</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𝑡𝑜𝑡</m:t>
                        </m:r>
                      </m:sub>
                    </m:sSub>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each </a:t>
                </a:r>
                <a14:m>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𝑄</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𝑎</m:t>
                        </m:r>
                      </m:sub>
                    </m:sSub>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714500" marR="0" lvl="3"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Represent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𝑄</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𝑡𝑜𝑡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using an architecture consisting of agent networks, a mixing network, and a set of hypernetworks. </a:t>
                </a:r>
              </a:p>
              <a:p>
                <a:pPr marL="1714500" marR="0" lvl="3"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Restrict the mixing network to have positive weights</a:t>
                </a:r>
              </a:p>
              <a:p>
                <a:pPr marL="1714500" marR="0" lvl="3"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weights of the mixing network are produced by separate hypernetworks. </a:t>
                </a:r>
              </a:p>
              <a:p>
                <a:pPr marL="1714500" marR="0" lvl="3"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Each hypernetwork takes the state </a:t>
                </a:r>
                <a14:m>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𝑠</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as input and generates the weights of one layer of the mixing network. Each hypernetwork consists of a single linear layer, followed by an absolute activation function, to ensure that the mixing network weights are non-negative.</a:t>
                </a:r>
              </a:p>
            </p:txBody>
          </p:sp>
        </mc:Choice>
        <mc:Fallback xmlns="">
          <p:sp>
            <p:nvSpPr>
              <p:cNvPr id="4" name="矩形 3"/>
              <p:cNvSpPr>
                <a:spLocks noRot="1" noChangeAspect="1" noMove="1" noResize="1" noEditPoints="1" noAdjustHandles="1" noChangeArrowheads="1" noChangeShapeType="1" noTextEdit="1"/>
              </p:cNvSpPr>
              <p:nvPr/>
            </p:nvSpPr>
            <p:spPr>
              <a:xfrm>
                <a:off x="153229" y="926223"/>
                <a:ext cx="8456380" cy="5139869"/>
              </a:xfrm>
              <a:prstGeom prst="rect">
                <a:avLst/>
              </a:prstGeom>
              <a:blipFill>
                <a:blip r:embed="rId3"/>
                <a:stretch>
                  <a:fillRect l="-937" t="-949" r="-793" b="-1186"/>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4"/>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10206" y="6153649"/>
            <a:ext cx="845638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Rashid, Tabish, et al.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Qmix</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Monotonic value function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factorisation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for deep multi-agent reinforcement learning."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1A540098-1748-797C-19C6-E384FBC0153B}"/>
              </a:ext>
            </a:extLst>
          </p:cNvPr>
          <p:cNvGraphicFramePr>
            <a:graphicFrameLocks noChangeAspect="1"/>
          </p:cNvGraphicFramePr>
          <p:nvPr/>
        </p:nvGraphicFramePr>
        <p:xfrm>
          <a:off x="3545961" y="2125865"/>
          <a:ext cx="2003425" cy="811212"/>
        </p:xfrm>
        <a:graphic>
          <a:graphicData uri="http://schemas.openxmlformats.org/presentationml/2006/ole">
            <mc:AlternateContent xmlns:mc="http://schemas.openxmlformats.org/markup-compatibility/2006">
              <mc:Choice xmlns:v="urn:schemas-microsoft-com:vml" Requires="v">
                <p:oleObj name="Equation" r:id="rId5" imgW="1066680" imgH="431640" progId="Equation.DSMT4">
                  <p:embed/>
                </p:oleObj>
              </mc:Choice>
              <mc:Fallback>
                <p:oleObj name="Equation" r:id="rId5" imgW="1066680" imgH="431640" progId="Equation.DSMT4">
                  <p:embed/>
                  <p:pic>
                    <p:nvPicPr>
                      <p:cNvPr id="2" name="对象 1">
                        <a:extLst>
                          <a:ext uri="{FF2B5EF4-FFF2-40B4-BE49-F238E27FC236}">
                            <a16:creationId xmlns:a16="http://schemas.microsoft.com/office/drawing/2014/main" id="{1A540098-1748-797C-19C6-E384FBC0153B}"/>
                          </a:ext>
                        </a:extLst>
                      </p:cNvPr>
                      <p:cNvPicPr/>
                      <p:nvPr/>
                    </p:nvPicPr>
                    <p:blipFill>
                      <a:blip r:embed="rId6"/>
                      <a:stretch>
                        <a:fillRect/>
                      </a:stretch>
                    </p:blipFill>
                    <p:spPr>
                      <a:xfrm>
                        <a:off x="3545961" y="2125865"/>
                        <a:ext cx="2003425" cy="811212"/>
                      </a:xfrm>
                      <a:prstGeom prst="rect">
                        <a:avLst/>
                      </a:prstGeom>
                    </p:spPr>
                  </p:pic>
                </p:oleObj>
              </mc:Fallback>
            </mc:AlternateContent>
          </a:graphicData>
        </a:graphic>
      </p:graphicFrame>
    </p:spTree>
    <p:extLst>
      <p:ext uri="{BB962C8B-B14F-4D97-AF65-F5344CB8AC3E}">
        <p14:creationId xmlns:p14="http://schemas.microsoft.com/office/powerpoint/2010/main" val="30568801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461665"/>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multi-agent reinforcement learning(MARL)?</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pic>
        <p:nvPicPr>
          <p:cNvPr id="7" name="object 9">
            <a:extLst>
              <a:ext uri="{FF2B5EF4-FFF2-40B4-BE49-F238E27FC236}">
                <a16:creationId xmlns:a16="http://schemas.microsoft.com/office/drawing/2014/main" id="{5E5E5BB7-C006-4A8F-541D-EA9F9FFF11A7}"/>
              </a:ext>
            </a:extLst>
          </p:cNvPr>
          <p:cNvPicPr/>
          <p:nvPr/>
        </p:nvPicPr>
        <p:blipFill>
          <a:blip r:embed="rId3" cstate="print"/>
          <a:stretch>
            <a:fillRect/>
          </a:stretch>
        </p:blipFill>
        <p:spPr>
          <a:xfrm>
            <a:off x="406400" y="1936749"/>
            <a:ext cx="2063749" cy="1333499"/>
          </a:xfrm>
          <a:prstGeom prst="rect">
            <a:avLst/>
          </a:prstGeom>
        </p:spPr>
      </p:pic>
      <p:pic>
        <p:nvPicPr>
          <p:cNvPr id="9" name="object 10">
            <a:extLst>
              <a:ext uri="{FF2B5EF4-FFF2-40B4-BE49-F238E27FC236}">
                <a16:creationId xmlns:a16="http://schemas.microsoft.com/office/drawing/2014/main" id="{A5D35DD2-1E2E-58D3-1FA2-88B7239E690B}"/>
              </a:ext>
            </a:extLst>
          </p:cNvPr>
          <p:cNvPicPr/>
          <p:nvPr/>
        </p:nvPicPr>
        <p:blipFill>
          <a:blip r:embed="rId4" cstate="print"/>
          <a:stretch>
            <a:fillRect/>
          </a:stretch>
        </p:blipFill>
        <p:spPr>
          <a:xfrm>
            <a:off x="5954284" y="1936749"/>
            <a:ext cx="2139949" cy="1333499"/>
          </a:xfrm>
          <a:prstGeom prst="rect">
            <a:avLst/>
          </a:prstGeom>
        </p:spPr>
      </p:pic>
      <p:pic>
        <p:nvPicPr>
          <p:cNvPr id="10" name="object 5">
            <a:extLst>
              <a:ext uri="{FF2B5EF4-FFF2-40B4-BE49-F238E27FC236}">
                <a16:creationId xmlns:a16="http://schemas.microsoft.com/office/drawing/2014/main" id="{8F596D12-6994-5471-E55F-DC41F7D84E8B}"/>
              </a:ext>
            </a:extLst>
          </p:cNvPr>
          <p:cNvPicPr/>
          <p:nvPr/>
        </p:nvPicPr>
        <p:blipFill>
          <a:blip r:embed="rId5" cstate="print"/>
          <a:stretch>
            <a:fillRect/>
          </a:stretch>
        </p:blipFill>
        <p:spPr>
          <a:xfrm>
            <a:off x="491108" y="4161538"/>
            <a:ext cx="1894332" cy="1332000"/>
          </a:xfrm>
          <a:prstGeom prst="rect">
            <a:avLst/>
          </a:prstGeom>
        </p:spPr>
      </p:pic>
      <p:pic>
        <p:nvPicPr>
          <p:cNvPr id="12" name="object 12">
            <a:extLst>
              <a:ext uri="{FF2B5EF4-FFF2-40B4-BE49-F238E27FC236}">
                <a16:creationId xmlns:a16="http://schemas.microsoft.com/office/drawing/2014/main" id="{E83431CE-7C3D-07F7-A061-B73A12F55E33}"/>
              </a:ext>
            </a:extLst>
          </p:cNvPr>
          <p:cNvPicPr/>
          <p:nvPr/>
        </p:nvPicPr>
        <p:blipFill>
          <a:blip r:embed="rId6" cstate="print"/>
          <a:stretch>
            <a:fillRect/>
          </a:stretch>
        </p:blipFill>
        <p:spPr>
          <a:xfrm>
            <a:off x="3551441" y="4161538"/>
            <a:ext cx="1542288" cy="1332000"/>
          </a:xfrm>
          <a:prstGeom prst="rect">
            <a:avLst/>
          </a:prstGeom>
        </p:spPr>
      </p:pic>
      <p:pic>
        <p:nvPicPr>
          <p:cNvPr id="13" name="object 16">
            <a:extLst>
              <a:ext uri="{FF2B5EF4-FFF2-40B4-BE49-F238E27FC236}">
                <a16:creationId xmlns:a16="http://schemas.microsoft.com/office/drawing/2014/main" id="{D204631C-1FEB-25F3-A6B2-2B0DABD64644}"/>
              </a:ext>
            </a:extLst>
          </p:cNvPr>
          <p:cNvPicPr/>
          <p:nvPr/>
        </p:nvPicPr>
        <p:blipFill>
          <a:blip r:embed="rId7" cstate="print"/>
          <a:stretch>
            <a:fillRect/>
          </a:stretch>
        </p:blipFill>
        <p:spPr>
          <a:xfrm>
            <a:off x="3214651" y="1938248"/>
            <a:ext cx="2215869" cy="1332000"/>
          </a:xfrm>
          <a:prstGeom prst="rect">
            <a:avLst/>
          </a:prstGeom>
        </p:spPr>
      </p:pic>
      <p:pic>
        <p:nvPicPr>
          <p:cNvPr id="3" name="图片 2">
            <a:extLst>
              <a:ext uri="{FF2B5EF4-FFF2-40B4-BE49-F238E27FC236}">
                <a16:creationId xmlns:a16="http://schemas.microsoft.com/office/drawing/2014/main" id="{62CD356A-230B-4E96-2DD9-D96DD3D4BF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36258" y="4161538"/>
            <a:ext cx="1776000" cy="1332000"/>
          </a:xfrm>
          <a:prstGeom prst="rect">
            <a:avLst/>
          </a:prstGeom>
        </p:spPr>
      </p:pic>
      <p:sp>
        <p:nvSpPr>
          <p:cNvPr id="6" name="文本框 5">
            <a:extLst>
              <a:ext uri="{FF2B5EF4-FFF2-40B4-BE49-F238E27FC236}">
                <a16:creationId xmlns:a16="http://schemas.microsoft.com/office/drawing/2014/main" id="{300ADD3D-FC8A-0CDE-F240-1C4A584E93CF}"/>
              </a:ext>
            </a:extLst>
          </p:cNvPr>
          <p:cNvSpPr txBox="1"/>
          <p:nvPr/>
        </p:nvSpPr>
        <p:spPr>
          <a:xfrm>
            <a:off x="579119" y="3430051"/>
            <a:ext cx="1718310" cy="369332"/>
          </a:xfrm>
          <a:prstGeom prst="rect">
            <a:avLst/>
          </a:prstGeom>
          <a:noFill/>
        </p:spPr>
        <p:txBody>
          <a:bodyPr wrap="square" rtlCol="0">
            <a:spAutoFit/>
          </a:bodyPr>
          <a:lstStyle/>
          <a:p>
            <a:pPr algn="ctr"/>
            <a:r>
              <a:rPr lang="en-US" altLang="zh-CN" dirty="0"/>
              <a:t>Robots</a:t>
            </a:r>
            <a:endParaRPr lang="zh-CN" altLang="en-US" dirty="0"/>
          </a:p>
        </p:txBody>
      </p:sp>
      <p:sp>
        <p:nvSpPr>
          <p:cNvPr id="18" name="文本框 17">
            <a:extLst>
              <a:ext uri="{FF2B5EF4-FFF2-40B4-BE49-F238E27FC236}">
                <a16:creationId xmlns:a16="http://schemas.microsoft.com/office/drawing/2014/main" id="{BD8C21FD-B455-2A9F-A8F6-4645C5FA6F46}"/>
              </a:ext>
            </a:extLst>
          </p:cNvPr>
          <p:cNvSpPr txBox="1"/>
          <p:nvPr/>
        </p:nvSpPr>
        <p:spPr>
          <a:xfrm>
            <a:off x="579119" y="5747110"/>
            <a:ext cx="1718310" cy="646331"/>
          </a:xfrm>
          <a:prstGeom prst="rect">
            <a:avLst/>
          </a:prstGeom>
          <a:noFill/>
        </p:spPr>
        <p:txBody>
          <a:bodyPr wrap="square" rtlCol="0">
            <a:spAutoFit/>
          </a:bodyPr>
          <a:lstStyle/>
          <a:p>
            <a:pPr algn="ctr"/>
            <a:r>
              <a:rPr lang="en-US" altLang="zh-CN" dirty="0"/>
              <a:t>Autonomous Vehicles</a:t>
            </a:r>
            <a:endParaRPr lang="zh-CN" altLang="en-US" dirty="0"/>
          </a:p>
        </p:txBody>
      </p:sp>
      <p:sp>
        <p:nvSpPr>
          <p:cNvPr id="19" name="文本框 18">
            <a:extLst>
              <a:ext uri="{FF2B5EF4-FFF2-40B4-BE49-F238E27FC236}">
                <a16:creationId xmlns:a16="http://schemas.microsoft.com/office/drawing/2014/main" id="{50E2E40F-E40A-B6EE-807F-403A8BD4672D}"/>
              </a:ext>
            </a:extLst>
          </p:cNvPr>
          <p:cNvSpPr txBox="1"/>
          <p:nvPr/>
        </p:nvSpPr>
        <p:spPr>
          <a:xfrm>
            <a:off x="3463430" y="3430051"/>
            <a:ext cx="1718310" cy="369332"/>
          </a:xfrm>
          <a:prstGeom prst="rect">
            <a:avLst/>
          </a:prstGeom>
          <a:noFill/>
        </p:spPr>
        <p:txBody>
          <a:bodyPr wrap="square" rtlCol="0">
            <a:spAutoFit/>
          </a:bodyPr>
          <a:lstStyle/>
          <a:p>
            <a:pPr algn="ctr"/>
            <a:r>
              <a:rPr lang="en-US" altLang="zh-CN" dirty="0"/>
              <a:t>Drone Delivery</a:t>
            </a:r>
            <a:endParaRPr lang="zh-CN" altLang="en-US" dirty="0"/>
          </a:p>
        </p:txBody>
      </p:sp>
      <p:sp>
        <p:nvSpPr>
          <p:cNvPr id="20" name="文本框 19">
            <a:extLst>
              <a:ext uri="{FF2B5EF4-FFF2-40B4-BE49-F238E27FC236}">
                <a16:creationId xmlns:a16="http://schemas.microsoft.com/office/drawing/2014/main" id="{CCB9C95B-A4B8-C49A-B7EE-20E5BD8A4577}"/>
              </a:ext>
            </a:extLst>
          </p:cNvPr>
          <p:cNvSpPr txBox="1"/>
          <p:nvPr/>
        </p:nvSpPr>
        <p:spPr>
          <a:xfrm>
            <a:off x="6165103" y="3430051"/>
            <a:ext cx="1718310" cy="369332"/>
          </a:xfrm>
          <a:prstGeom prst="rect">
            <a:avLst/>
          </a:prstGeom>
          <a:noFill/>
        </p:spPr>
        <p:txBody>
          <a:bodyPr wrap="square" rtlCol="0">
            <a:spAutoFit/>
          </a:bodyPr>
          <a:lstStyle/>
          <a:p>
            <a:pPr algn="ctr"/>
            <a:r>
              <a:rPr lang="en-US" altLang="zh-CN" dirty="0"/>
              <a:t>Games</a:t>
            </a:r>
            <a:endParaRPr lang="zh-CN" altLang="en-US" dirty="0"/>
          </a:p>
        </p:txBody>
      </p:sp>
      <p:sp>
        <p:nvSpPr>
          <p:cNvPr id="21" name="文本框 20">
            <a:extLst>
              <a:ext uri="{FF2B5EF4-FFF2-40B4-BE49-F238E27FC236}">
                <a16:creationId xmlns:a16="http://schemas.microsoft.com/office/drawing/2014/main" id="{993F1E6D-5518-A03C-BB99-76704D47ED98}"/>
              </a:ext>
            </a:extLst>
          </p:cNvPr>
          <p:cNvSpPr txBox="1"/>
          <p:nvPr/>
        </p:nvSpPr>
        <p:spPr>
          <a:xfrm>
            <a:off x="3463430" y="5747110"/>
            <a:ext cx="1718310" cy="369332"/>
          </a:xfrm>
          <a:prstGeom prst="rect">
            <a:avLst/>
          </a:prstGeom>
          <a:noFill/>
        </p:spPr>
        <p:txBody>
          <a:bodyPr wrap="square" rtlCol="0">
            <a:spAutoFit/>
          </a:bodyPr>
          <a:lstStyle/>
          <a:p>
            <a:pPr algn="ctr"/>
            <a:r>
              <a:rPr lang="en-US" altLang="zh-CN" dirty="0"/>
              <a:t>Smart Grids</a:t>
            </a:r>
            <a:endParaRPr lang="zh-CN" altLang="en-US" dirty="0"/>
          </a:p>
        </p:txBody>
      </p:sp>
      <p:sp>
        <p:nvSpPr>
          <p:cNvPr id="22" name="文本框 21">
            <a:extLst>
              <a:ext uri="{FF2B5EF4-FFF2-40B4-BE49-F238E27FC236}">
                <a16:creationId xmlns:a16="http://schemas.microsoft.com/office/drawing/2014/main" id="{C474FD2C-6423-EA28-4D15-D27ACF4EAFC5}"/>
              </a:ext>
            </a:extLst>
          </p:cNvPr>
          <p:cNvSpPr txBox="1"/>
          <p:nvPr/>
        </p:nvSpPr>
        <p:spPr>
          <a:xfrm>
            <a:off x="6165103" y="5747110"/>
            <a:ext cx="1718310" cy="369332"/>
          </a:xfrm>
          <a:prstGeom prst="rect">
            <a:avLst/>
          </a:prstGeom>
          <a:noFill/>
        </p:spPr>
        <p:txBody>
          <a:bodyPr wrap="square" rtlCol="0">
            <a:spAutoFit/>
          </a:bodyPr>
          <a:lstStyle/>
          <a:p>
            <a:pPr algn="ctr"/>
            <a:r>
              <a:rPr lang="en-US" altLang="zh-CN" dirty="0" err="1"/>
              <a:t>MALib</a:t>
            </a:r>
            <a:endParaRPr lang="zh-CN" altLang="en-US" dirty="0"/>
          </a:p>
        </p:txBody>
      </p:sp>
    </p:spTree>
    <p:extLst>
      <p:ext uri="{BB962C8B-B14F-4D97-AF65-F5344CB8AC3E}">
        <p14:creationId xmlns:p14="http://schemas.microsoft.com/office/powerpoint/2010/main" val="315954253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646643" cy="12003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QMIX</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Architecture</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Loss  </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10206" y="6153649"/>
            <a:ext cx="845638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Rashid, Tabish, et al.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Qmix</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Monotonic value function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factorisation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for deep multi-agent reinforcement learning."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0" name="图片 9">
            <a:extLst>
              <a:ext uri="{FF2B5EF4-FFF2-40B4-BE49-F238E27FC236}">
                <a16:creationId xmlns:a16="http://schemas.microsoft.com/office/drawing/2014/main" id="{E821CD1A-3183-CA0F-46F3-63CA7C3D6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 y="2499797"/>
            <a:ext cx="9144000" cy="3653852"/>
          </a:xfrm>
          <a:prstGeom prst="rect">
            <a:avLst/>
          </a:prstGeom>
        </p:spPr>
      </p:pic>
      <p:graphicFrame>
        <p:nvGraphicFramePr>
          <p:cNvPr id="2" name="对象 1">
            <a:extLst>
              <a:ext uri="{FF2B5EF4-FFF2-40B4-BE49-F238E27FC236}">
                <a16:creationId xmlns:a16="http://schemas.microsoft.com/office/drawing/2014/main" id="{2EF56C55-BABC-8978-8521-7F28358B8DF4}"/>
              </a:ext>
            </a:extLst>
          </p:cNvPr>
          <p:cNvGraphicFramePr>
            <a:graphicFrameLocks noChangeAspect="1"/>
          </p:cNvGraphicFramePr>
          <p:nvPr/>
        </p:nvGraphicFramePr>
        <p:xfrm>
          <a:off x="2792350" y="1526111"/>
          <a:ext cx="4106103" cy="830997"/>
        </p:xfrm>
        <a:graphic>
          <a:graphicData uri="http://schemas.openxmlformats.org/presentationml/2006/ole">
            <mc:AlternateContent xmlns:mc="http://schemas.openxmlformats.org/markup-compatibility/2006">
              <mc:Choice xmlns:v="urn:schemas-microsoft-com:vml" Requires="v">
                <p:oleObj name="Equation" r:id="rId4" imgW="2133360" imgH="431640" progId="Equation.DSMT4">
                  <p:embed/>
                </p:oleObj>
              </mc:Choice>
              <mc:Fallback>
                <p:oleObj name="Equation" r:id="rId4" imgW="2133360" imgH="431640" progId="Equation.DSMT4">
                  <p:embed/>
                  <p:pic>
                    <p:nvPicPr>
                      <p:cNvPr id="2" name="对象 1">
                        <a:extLst>
                          <a:ext uri="{FF2B5EF4-FFF2-40B4-BE49-F238E27FC236}">
                            <a16:creationId xmlns:a16="http://schemas.microsoft.com/office/drawing/2014/main" id="{2EF56C55-BABC-8978-8521-7F28358B8DF4}"/>
                          </a:ext>
                        </a:extLst>
                      </p:cNvPr>
                      <p:cNvPicPr/>
                      <p:nvPr/>
                    </p:nvPicPr>
                    <p:blipFill>
                      <a:blip r:embed="rId5"/>
                      <a:stretch>
                        <a:fillRect/>
                      </a:stretch>
                    </p:blipFill>
                    <p:spPr>
                      <a:xfrm>
                        <a:off x="2792350" y="1526111"/>
                        <a:ext cx="4106103" cy="830997"/>
                      </a:xfrm>
                      <a:prstGeom prst="rect">
                        <a:avLst/>
                      </a:prstGeom>
                    </p:spPr>
                  </p:pic>
                </p:oleObj>
              </mc:Fallback>
            </mc:AlternateContent>
          </a:graphicData>
        </a:graphic>
      </p:graphicFrame>
    </p:spTree>
    <p:extLst>
      <p:ext uri="{BB962C8B-B14F-4D97-AF65-F5344CB8AC3E}">
        <p14:creationId xmlns:p14="http://schemas.microsoft.com/office/powerpoint/2010/main" val="411580282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646643"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QMIX</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Performance </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10206" y="6153649"/>
            <a:ext cx="845638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Rashid, Tabish, et al.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Qmix</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Monotonic value function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factorisation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for deep multi-agent reinforcement learning."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6" name="图片 5">
            <a:extLst>
              <a:ext uri="{FF2B5EF4-FFF2-40B4-BE49-F238E27FC236}">
                <a16:creationId xmlns:a16="http://schemas.microsoft.com/office/drawing/2014/main" id="{DFC6E529-4D9F-6A21-FD28-70DBF96BD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15" y="1655219"/>
            <a:ext cx="7864230" cy="4543778"/>
          </a:xfrm>
          <a:prstGeom prst="rect">
            <a:avLst/>
          </a:prstGeom>
        </p:spPr>
      </p:pic>
    </p:spTree>
    <p:extLst>
      <p:ext uri="{BB962C8B-B14F-4D97-AF65-F5344CB8AC3E}">
        <p14:creationId xmlns:p14="http://schemas.microsoft.com/office/powerpoint/2010/main" val="27674719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29" y="926223"/>
            <a:ext cx="8646643" cy="206210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QMIX</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Performance</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QMIX-NS:</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weights and biases of the mixing network are learned in the standard way, without conditioning on the state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QMIX-LIN: remove the hidden layer of the mixing network</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VDN-S: add a state-dependent term to the sum of the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agent’s Q-values</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1" name="文本框 10">
            <a:extLst>
              <a:ext uri="{FF2B5EF4-FFF2-40B4-BE49-F238E27FC236}">
                <a16:creationId xmlns:a16="http://schemas.microsoft.com/office/drawing/2014/main" id="{DB9F8C0F-98E4-91A7-5741-51ADD548D59C}"/>
              </a:ext>
            </a:extLst>
          </p:cNvPr>
          <p:cNvSpPr txBox="1"/>
          <p:nvPr/>
        </p:nvSpPr>
        <p:spPr>
          <a:xfrm>
            <a:off x="310206" y="6153649"/>
            <a:ext cx="8456380" cy="461665"/>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Rashid, Tabish, et al.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Qmix</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Monotonic value function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factorisation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for deep multi-agent reinforcement learning."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2018.</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43928585-27B1-45D8-C7BC-A8BD27A54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4199"/>
            <a:ext cx="9144000" cy="2714510"/>
          </a:xfrm>
          <a:prstGeom prst="rect">
            <a:avLst/>
          </a:prstGeom>
        </p:spPr>
      </p:pic>
    </p:spTree>
    <p:extLst>
      <p:ext uri="{BB962C8B-B14F-4D97-AF65-F5344CB8AC3E}">
        <p14:creationId xmlns:p14="http://schemas.microsoft.com/office/powerpoint/2010/main" val="397656432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139" y="924484"/>
            <a:ext cx="8836952"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Learning cooperation</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400" dirty="0">
                <a:solidFill>
                  <a:srgbClr val="000000"/>
                </a:solidFill>
                <a:latin typeface="Times New Roman" panose="02020603050405020304" pitchFamily="18" charset="0"/>
                <a:cs typeface="Times New Roman" panose="02020603050405020304" pitchFamily="18" charset="0"/>
              </a:rPr>
              <a:t>COPPO</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EOI</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TarMAC</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376771819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520142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On-policy and Off-policy</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On-policy: the experiences are collected using the latest learned policy, and then using that experience to improve the policy.</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Off-policy learning allows the use of older samples(collected using the older policies) in the calculation.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On-policy RL algorithms are significantly less sample efficient than off-policy methods.</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contributions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Multi-Agent PPO(MAPPO), with minimal hyperparameter tuning and without any domain-specific algorithmic changes or architectures, achieves final performances comparable to various off-policy methods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MAPPO obtains these strong results while often using a comparable number of samples to many off-policy methods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Five implementation and algorithmic factors that govern the practical performance of MAPPO</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150071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53230" y="926223"/>
                <a:ext cx="8634510" cy="54749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Component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Following the CTDE structure: following the algorithmic structure of  the single-agent PPO algorithm by learning a policy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𝜋</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𝜃</m:t>
                        </m:r>
                      </m:sub>
                    </m:sSub>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a value function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𝑉</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𝜙</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which can take extra global information.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Generalized Advantage Estimation(GAE)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Advantage normalization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Observation normalization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Gradient clipping</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Value clipping</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Layer normalization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ReLU</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activation with orthogonal initialization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Large batch size</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Five concrete implementation details which are insightful and particularly critical to MAPPO’s practical performance: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value normalization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value function inputs</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training data usage</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policy and value clipping</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death masking</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153230" y="926223"/>
                <a:ext cx="8634510" cy="5474960"/>
              </a:xfrm>
              <a:prstGeom prst="rect">
                <a:avLst/>
              </a:prstGeom>
              <a:blipFill>
                <a:blip r:embed="rId2"/>
                <a:stretch>
                  <a:fillRect l="-917" t="-891" r="-423" b="-1114"/>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3"/>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0583386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458587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Value Normalization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To stabilize value learning</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Standardize the targets of the value function by using running estimates of the average and standard deviation of the value targets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using value normalization never hurts training and often significantly improves the final performance of 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Training Data Usage</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major trick in PPO is the use of importance sampling to perform off-policy corrections, allowing for sample reuse.</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MAPPO’s performance degrades when samples are re-used too often.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avoid using too many training epochs and do not split data into mini-batches</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2487171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55707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Input Representation to Value Function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Two common implementations for a centralized value function: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concatenation of all local observations</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environment-provided global state</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Other methods: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agent-specific global state representation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Concatenation of all local observations(CL)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1714500" marR="0" lvl="3"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value </a:t>
            </a:r>
            <a:r>
              <a:rPr kumimoji="0" lang="en-US" altLang="zh-CN" sz="1800" b="0" i="0" u="none" strike="noStrike" kern="1200" cap="none" spc="0" normalizeH="0" baseline="0" noProof="0" dirty="0">
                <a:ln>
                  <a:noFill/>
                </a:ln>
                <a:solidFill>
                  <a:srgbClr val="ADC610">
                    <a:lumMod val="75000"/>
                  </a:srgbClr>
                </a:solidFill>
                <a:effectLst/>
                <a:uLnTx/>
                <a:uFillTx/>
                <a:latin typeface="Times New Roman" panose="02020603050405020304" pitchFamily="18" charset="0"/>
                <a:ea typeface="+mn-ea"/>
                <a:cs typeface="Times New Roman" panose="02020603050405020304" pitchFamily="18" charset="0"/>
              </a:rPr>
              <a:t>input dimension can be extremely large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when the number of agent or the dimension of local observation is large.</a:t>
            </a:r>
          </a:p>
          <a:p>
            <a:pPr marL="1714500" marR="0" lvl="3"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CL also may </a:t>
            </a:r>
            <a:r>
              <a:rPr kumimoji="0" lang="en-US" altLang="zh-CN" sz="1800" b="0" i="0" u="none" strike="noStrike" kern="1200" cap="none" spc="0" normalizeH="0" baseline="0" noProof="0" dirty="0">
                <a:ln>
                  <a:noFill/>
                </a:ln>
                <a:solidFill>
                  <a:srgbClr val="ADC610">
                    <a:lumMod val="75000"/>
                  </a:srgbClr>
                </a:solidFill>
                <a:effectLst/>
                <a:uLnTx/>
                <a:uFillTx/>
                <a:latin typeface="Times New Roman" panose="02020603050405020304" pitchFamily="18" charset="0"/>
                <a:ea typeface="+mn-ea"/>
                <a:cs typeface="Times New Roman" panose="02020603050405020304" pitchFamily="18" charset="0"/>
              </a:rPr>
              <a:t>not contain sufficient global information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to reduce a POMDP to an MDP.</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Environment-provided global state(EP):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Only contains information common to all agents and can </a:t>
            </a:r>
            <a:r>
              <a:rPr kumimoji="0" lang="en-US" altLang="zh-CN" sz="2000" b="0" i="0" u="none" strike="noStrike" kern="1200" cap="none" spc="0" normalizeH="0" baseline="0" noProof="0" dirty="0">
                <a:ln>
                  <a:noFill/>
                </a:ln>
                <a:solidFill>
                  <a:srgbClr val="ADC610">
                    <a:lumMod val="75000"/>
                  </a:srgbClr>
                </a:solidFill>
                <a:effectLst/>
                <a:uLnTx/>
                <a:uFillTx/>
                <a:latin typeface="Times New Roman" panose="02020603050405020304" pitchFamily="18" charset="0"/>
                <a:ea typeface="+mn-ea"/>
                <a:cs typeface="Times New Roman" panose="02020603050405020304" pitchFamily="18" charset="0"/>
              </a:rPr>
              <a:t>omit important local information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Agent-Specific Global State(AS):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concatenate the environment state and the local observation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Feature-Pruned Agent-Specific Global State(FP):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to address the overlap between local and global state, removing all the duplicated features in AS.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3583990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1" y="926223"/>
            <a:ext cx="8100120" cy="292387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Input Representation to Value Function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IND: using decentralized inputs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EP: using environment-provided global state</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AS: agent-specific global state which concatenates EP and IND</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FP: removing the duplicated features in AS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include agent-specific features in the global state and check that these features do not make the state dimension substantially higher</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B117FF44-B75B-E54C-0E70-474C65AC304F}"/>
              </a:ext>
            </a:extLst>
          </p:cNvPr>
          <p:cNvPicPr>
            <a:picLocks noChangeAspect="1"/>
          </p:cNvPicPr>
          <p:nvPr/>
        </p:nvPicPr>
        <p:blipFill rotWithShape="1">
          <a:blip r:embed="rId3">
            <a:extLst>
              <a:ext uri="{28A0092B-C50C-407E-A947-70E740481C1C}">
                <a14:useLocalDpi xmlns:a14="http://schemas.microsoft.com/office/drawing/2010/main" val="0"/>
              </a:ext>
            </a:extLst>
          </a:blip>
          <a:srcRect l="1110"/>
          <a:stretch/>
        </p:blipFill>
        <p:spPr>
          <a:xfrm>
            <a:off x="50758" y="3804101"/>
            <a:ext cx="9042485" cy="2535672"/>
          </a:xfrm>
          <a:prstGeom prst="rect">
            <a:avLst/>
          </a:prstGeom>
        </p:spPr>
      </p:pic>
    </p:spTree>
    <p:extLst>
      <p:ext uri="{BB962C8B-B14F-4D97-AF65-F5344CB8AC3E}">
        <p14:creationId xmlns:p14="http://schemas.microsoft.com/office/powerpoint/2010/main" val="23811786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53230" y="926223"/>
                <a:ext cx="8634510" cy="550920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PPO Clipping</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ADC610">
                        <a:lumMod val="75000"/>
                      </a:srgbClr>
                    </a:solidFill>
                    <a:effectLst/>
                    <a:uLnTx/>
                    <a:uFillTx/>
                    <a:latin typeface="Times New Roman" panose="02020603050405020304" pitchFamily="18" charset="0"/>
                    <a:ea typeface="+mn-ea"/>
                    <a:cs typeface="Times New Roman" panose="02020603050405020304" pitchFamily="18" charset="0"/>
                  </a:rPr>
                  <a:t>Clipping the importance ratio and value losses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Constrain the policy and value functions from drastically changing between iterations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14:m>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𝜖</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hyperparameter: lower </a:t>
                </a:r>
                <a14:m>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𝜖</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values slows learning speed and higher </a:t>
                </a:r>
                <a14:m>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𝜖</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values result in larger variance and larger volatility in the performance</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tuning the clipping ratio </a:t>
                </a:r>
                <a14:m>
                  <m:oMath xmlns:m="http://schemas.openxmlformats.org/officeDocument/2006/math">
                    <m: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𝜖</m:t>
                    </m:r>
                  </m:oMath>
                </a14:m>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as a trade-off between training stability and fast convergence</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Death Masking</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Using these informative states for dead agents during value learning amplifies the bias of the learned value function</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Using an agent-specific constant vector, i.e., a zero vector with the agent’s ID, as the input to the value function after an agent dies.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use zero states with agent ID as the value input for dead agents.</a:t>
                </a:r>
              </a:p>
            </p:txBody>
          </p:sp>
        </mc:Choice>
        <mc:Fallback xmlns="">
          <p:sp>
            <p:nvSpPr>
              <p:cNvPr id="4" name="矩形 3"/>
              <p:cNvSpPr>
                <a:spLocks noRot="1" noChangeAspect="1" noMove="1" noResize="1" noEditPoints="1" noAdjustHandles="1" noChangeArrowheads="1" noChangeShapeType="1" noTextEdit="1"/>
              </p:cNvSpPr>
              <p:nvPr/>
            </p:nvSpPr>
            <p:spPr>
              <a:xfrm>
                <a:off x="153230" y="926223"/>
                <a:ext cx="8634510" cy="5509200"/>
              </a:xfrm>
              <a:prstGeom prst="rect">
                <a:avLst/>
              </a:prstGeom>
              <a:blipFill>
                <a:blip r:embed="rId2"/>
                <a:stretch>
                  <a:fillRect l="-917" t="-885" r="-212" b="-996"/>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3"/>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0814450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3803730" y="47698"/>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139" y="924484"/>
            <a:ext cx="8836952" cy="4154984"/>
          </a:xfrm>
          <a:prstGeom prst="rect">
            <a:avLst/>
          </a:prstGeom>
        </p:spPr>
        <p:txBody>
          <a:bodyPr wrap="square">
            <a:spAutoFit/>
          </a:bodyPr>
          <a:lstStyle/>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is the multi-agent reinforcement learning(MARL)?</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difference between single-agent reinforcement learning and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is the difficulty in the multi-agent reinforcement learning?</a:t>
            </a: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What are the categories of multi-agent reinforcement learning?</a:t>
            </a:r>
          </a:p>
          <a:p>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395307042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7966454" cy="461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6" name="图片 5">
            <a:extLst>
              <a:ext uri="{FF2B5EF4-FFF2-40B4-BE49-F238E27FC236}">
                <a16:creationId xmlns:a16="http://schemas.microsoft.com/office/drawing/2014/main" id="{D313ACC1-1108-8F77-0A11-6FF191F4B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569" y="748467"/>
            <a:ext cx="5414861" cy="5643866"/>
          </a:xfrm>
          <a:prstGeom prst="rect">
            <a:avLst/>
          </a:prstGeom>
        </p:spPr>
      </p:pic>
    </p:spTree>
    <p:extLst>
      <p:ext uri="{BB962C8B-B14F-4D97-AF65-F5344CB8AC3E}">
        <p14:creationId xmlns:p14="http://schemas.microsoft.com/office/powerpoint/2010/main" val="410098693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7966454" cy="113877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Results</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dirty="0">
                <a:solidFill>
                  <a:srgbClr val="000000"/>
                </a:solidFill>
                <a:latin typeface="Times New Roman" panose="02020603050405020304" pitchFamily="18" charset="0"/>
                <a:cs typeface="Times New Roman" panose="02020603050405020304" pitchFamily="18" charset="0"/>
              </a:rPr>
              <a:t>Four</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multi-agent testbeds: MPE, SC2,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Hanabi</a:t>
            </a:r>
            <a:r>
              <a:rPr lang="en-US" altLang="zh-CN"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Google</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football</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6" name="图片 5">
            <a:extLst>
              <a:ext uri="{FF2B5EF4-FFF2-40B4-BE49-F238E27FC236}">
                <a16:creationId xmlns:a16="http://schemas.microsoft.com/office/drawing/2014/main" id="{371E0704-9A18-3626-CD93-BFCD3AEE687C}"/>
              </a:ext>
            </a:extLst>
          </p:cNvPr>
          <p:cNvPicPr>
            <a:picLocks noChangeAspect="1"/>
          </p:cNvPicPr>
          <p:nvPr/>
        </p:nvPicPr>
        <p:blipFill>
          <a:blip r:embed="rId3"/>
          <a:stretch>
            <a:fillRect/>
          </a:stretch>
        </p:blipFill>
        <p:spPr>
          <a:xfrm>
            <a:off x="766346" y="2422057"/>
            <a:ext cx="7171041" cy="3314987"/>
          </a:xfrm>
          <a:prstGeom prst="rect">
            <a:avLst/>
          </a:prstGeom>
        </p:spPr>
      </p:pic>
    </p:spTree>
    <p:extLst>
      <p:ext uri="{BB962C8B-B14F-4D97-AF65-F5344CB8AC3E}">
        <p14:creationId xmlns:p14="http://schemas.microsoft.com/office/powerpoint/2010/main" val="80995931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7966454"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Results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6" name="图片 5">
            <a:extLst>
              <a:ext uri="{FF2B5EF4-FFF2-40B4-BE49-F238E27FC236}">
                <a16:creationId xmlns:a16="http://schemas.microsoft.com/office/drawing/2014/main" id="{0CE72EE8-633F-4D86-AB30-CA97E5FD5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840001"/>
            <a:ext cx="9077325" cy="2352675"/>
          </a:xfrm>
          <a:prstGeom prst="rect">
            <a:avLst/>
          </a:prstGeom>
        </p:spPr>
      </p:pic>
      <p:pic>
        <p:nvPicPr>
          <p:cNvPr id="9" name="图片 8">
            <a:extLst>
              <a:ext uri="{FF2B5EF4-FFF2-40B4-BE49-F238E27FC236}">
                <a16:creationId xmlns:a16="http://schemas.microsoft.com/office/drawing/2014/main" id="{B4152D6C-6DFF-8BE3-CE03-47C8E69B3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6" y="4500571"/>
            <a:ext cx="9144000" cy="1606378"/>
          </a:xfrm>
          <a:prstGeom prst="rect">
            <a:avLst/>
          </a:prstGeom>
        </p:spPr>
      </p:pic>
    </p:spTree>
    <p:extLst>
      <p:ext uri="{BB962C8B-B14F-4D97-AF65-F5344CB8AC3E}">
        <p14:creationId xmlns:p14="http://schemas.microsoft.com/office/powerpoint/2010/main" val="144413345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7966454"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Results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89666F58-A3D4-E0D6-C5BA-7A0CF7CAF7E2}"/>
              </a:ext>
            </a:extLst>
          </p:cNvPr>
          <p:cNvPicPr>
            <a:picLocks noChangeAspect="1"/>
          </p:cNvPicPr>
          <p:nvPr/>
        </p:nvPicPr>
        <p:blipFill>
          <a:blip r:embed="rId3"/>
          <a:stretch>
            <a:fillRect/>
          </a:stretch>
        </p:blipFill>
        <p:spPr>
          <a:xfrm>
            <a:off x="0" y="2150153"/>
            <a:ext cx="9144000" cy="3786245"/>
          </a:xfrm>
          <a:prstGeom prst="rect">
            <a:avLst/>
          </a:prstGeom>
        </p:spPr>
      </p:pic>
    </p:spTree>
    <p:extLst>
      <p:ext uri="{BB962C8B-B14F-4D97-AF65-F5344CB8AC3E}">
        <p14:creationId xmlns:p14="http://schemas.microsoft.com/office/powerpoint/2010/main" val="143475776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7966454"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Results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图片 2">
            <a:extLst>
              <a:ext uri="{FF2B5EF4-FFF2-40B4-BE49-F238E27FC236}">
                <a16:creationId xmlns:a16="http://schemas.microsoft.com/office/drawing/2014/main" id="{8A352A18-4322-9C4C-C392-74C561316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774" y="1757220"/>
            <a:ext cx="6464044" cy="4538732"/>
          </a:xfrm>
          <a:prstGeom prst="rect">
            <a:avLst/>
          </a:prstGeom>
        </p:spPr>
      </p:pic>
    </p:spTree>
    <p:extLst>
      <p:ext uri="{BB962C8B-B14F-4D97-AF65-F5344CB8AC3E}">
        <p14:creationId xmlns:p14="http://schemas.microsoft.com/office/powerpoint/2010/main" val="223040543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7966454"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Results--Ablation</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6" name="图片 5">
            <a:extLst>
              <a:ext uri="{FF2B5EF4-FFF2-40B4-BE49-F238E27FC236}">
                <a16:creationId xmlns:a16="http://schemas.microsoft.com/office/drawing/2014/main" id="{B36C3166-0665-0FA1-FD1C-2472C4B69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44" y="1806648"/>
            <a:ext cx="7839075" cy="1381125"/>
          </a:xfrm>
          <a:prstGeom prst="rect">
            <a:avLst/>
          </a:prstGeom>
        </p:spPr>
      </p:pic>
      <p:pic>
        <p:nvPicPr>
          <p:cNvPr id="9" name="图片 8">
            <a:extLst>
              <a:ext uri="{FF2B5EF4-FFF2-40B4-BE49-F238E27FC236}">
                <a16:creationId xmlns:a16="http://schemas.microsoft.com/office/drawing/2014/main" id="{9185BCE3-02D9-6976-87A7-C97984259E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44" y="3160863"/>
            <a:ext cx="7867650" cy="1419225"/>
          </a:xfrm>
          <a:prstGeom prst="rect">
            <a:avLst/>
          </a:prstGeom>
        </p:spPr>
      </p:pic>
      <p:pic>
        <p:nvPicPr>
          <p:cNvPr id="16" name="图片 15">
            <a:extLst>
              <a:ext uri="{FF2B5EF4-FFF2-40B4-BE49-F238E27FC236}">
                <a16:creationId xmlns:a16="http://schemas.microsoft.com/office/drawing/2014/main" id="{45116CB2-54F1-4A1C-A824-1213E38B5D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9" y="4623327"/>
            <a:ext cx="9144000" cy="1648918"/>
          </a:xfrm>
          <a:prstGeom prst="rect">
            <a:avLst/>
          </a:prstGeom>
        </p:spPr>
      </p:pic>
    </p:spTree>
    <p:extLst>
      <p:ext uri="{BB962C8B-B14F-4D97-AF65-F5344CB8AC3E}">
        <p14:creationId xmlns:p14="http://schemas.microsoft.com/office/powerpoint/2010/main" val="85200260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7966454"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Results--Ablation</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2" name="图片 11">
            <a:extLst>
              <a:ext uri="{FF2B5EF4-FFF2-40B4-BE49-F238E27FC236}">
                <a16:creationId xmlns:a16="http://schemas.microsoft.com/office/drawing/2014/main" id="{66861071-1145-93D6-AC38-B92FD5252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38" y="1961644"/>
            <a:ext cx="8828477" cy="3869139"/>
          </a:xfrm>
          <a:prstGeom prst="rect">
            <a:avLst/>
          </a:prstGeom>
        </p:spPr>
      </p:pic>
    </p:spTree>
    <p:extLst>
      <p:ext uri="{BB962C8B-B14F-4D97-AF65-F5344CB8AC3E}">
        <p14:creationId xmlns:p14="http://schemas.microsoft.com/office/powerpoint/2010/main" val="361777629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7966454"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MAPPO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Results--Ablation</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Yu, Chao, et al. "The Surprising Effectiveness of PPO in Cooperative, Multi-Agent Games." </a:t>
            </a:r>
            <a:r>
              <a:rPr kumimoji="0" lang="en-US" altLang="zh-CN" sz="1200" b="0" i="1"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arXiv</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preprint arXiv:2103.01955</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6" name="图片 5">
            <a:extLst>
              <a:ext uri="{FF2B5EF4-FFF2-40B4-BE49-F238E27FC236}">
                <a16:creationId xmlns:a16="http://schemas.microsoft.com/office/drawing/2014/main" id="{F3406810-D0CD-118B-A42B-342BE0010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21708"/>
            <a:ext cx="9144000" cy="1665133"/>
          </a:xfrm>
          <a:prstGeom prst="rect">
            <a:avLst/>
          </a:prstGeom>
        </p:spPr>
      </p:pic>
      <p:pic>
        <p:nvPicPr>
          <p:cNvPr id="12" name="图片 11">
            <a:extLst>
              <a:ext uri="{FF2B5EF4-FFF2-40B4-BE49-F238E27FC236}">
                <a16:creationId xmlns:a16="http://schemas.microsoft.com/office/drawing/2014/main" id="{4051D0B0-AA6C-AA3F-4241-A473B4B12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59330"/>
            <a:ext cx="9144000" cy="1553976"/>
          </a:xfrm>
          <a:prstGeom prst="rect">
            <a:avLst/>
          </a:prstGeom>
        </p:spPr>
      </p:pic>
    </p:spTree>
    <p:extLst>
      <p:ext uri="{BB962C8B-B14F-4D97-AF65-F5344CB8AC3E}">
        <p14:creationId xmlns:p14="http://schemas.microsoft.com/office/powerpoint/2010/main" val="87711380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458587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400" dirty="0">
                <a:solidFill>
                  <a:srgbClr val="FF0000"/>
                </a:solidFill>
                <a:latin typeface="Times New Roman" panose="02020603050405020304" pitchFamily="18" charset="0"/>
                <a:cs typeface="Times New Roman" panose="02020603050405020304" pitchFamily="18" charset="0"/>
              </a:rPr>
              <a:t>CO</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400" dirty="0">
                <a:solidFill>
                  <a:srgbClr val="000000"/>
                </a:solidFill>
                <a:latin typeface="Times New Roman" panose="02020603050405020304" pitchFamily="18" charset="0"/>
                <a:cs typeface="Times New Roman" panose="02020603050405020304" pitchFamily="18" charset="0"/>
              </a:rPr>
              <a:t>Motivation</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lvl="2" indent="-342900">
              <a:buFont typeface="Wingdings" panose="05000000000000000000" pitchFamily="2" charset="2"/>
              <a:buChar char="Ø"/>
              <a:defRPr/>
            </a:pPr>
            <a:r>
              <a:rPr lang="en-US" altLang="zh-CN" sz="2000" dirty="0">
                <a:solidFill>
                  <a:srgbClr val="000000"/>
                </a:solidFill>
                <a:latin typeface="Times New Roman" panose="02020603050405020304" pitchFamily="18" charset="0"/>
                <a:cs typeface="Times New Roman" panose="02020603050405020304" pitchFamily="18" charset="0"/>
              </a:rPr>
              <a:t>Many cooperative multi-agent reinforcement learning algorithms coordinate the agents using a paradigm called Centralized Training with Decentralized Execution (CTDE). In this paradigm, the update of value-based (1) and policy-based (2) methods can be formulated as follows respectively, without loss of generality: </a:t>
            </a:r>
            <a:br>
              <a:rPr lang="en-US" altLang="zh-CN" sz="2000" dirty="0"/>
            </a:br>
            <a:endParaRPr lang="en-US" altLang="zh-CN" sz="2000" dirty="0"/>
          </a:p>
          <a:p>
            <a:pPr marL="1257300" lvl="2" indent="-342900">
              <a:buFont typeface="Wingdings" panose="05000000000000000000" pitchFamily="2" charset="2"/>
              <a:buChar char="Ø"/>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lvl="2" indent="-342900">
              <a:buFont typeface="Wingdings" panose="05000000000000000000" pitchFamily="2" charset="2"/>
              <a:buChar char="Ø"/>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lvl="2" indent="-342900">
              <a:buFont typeface="Wingdings" panose="05000000000000000000" pitchFamily="2" charset="2"/>
              <a:buChar char="Ø"/>
              <a:defRPr/>
            </a:pPr>
            <a:r>
              <a:rPr lang="en-US" altLang="zh-CN" sz="2000" dirty="0">
                <a:solidFill>
                  <a:srgbClr val="000000"/>
                </a:solidFill>
                <a:latin typeface="Times New Roman" panose="02020603050405020304" pitchFamily="18" charset="0"/>
                <a:cs typeface="Times New Roman" panose="02020603050405020304" pitchFamily="18" charset="0"/>
              </a:rPr>
              <a:t>COPPO directly </a:t>
            </a:r>
            <a:r>
              <a:rPr lang="en-US" altLang="zh-CN" sz="2000" dirty="0">
                <a:solidFill>
                  <a:srgbClr val="FF0000"/>
                </a:solidFill>
                <a:latin typeface="Times New Roman" panose="02020603050405020304" pitchFamily="18" charset="0"/>
                <a:cs typeface="Times New Roman" panose="02020603050405020304" pitchFamily="18" charset="0"/>
              </a:rPr>
              <a:t>coordinates over the agents’ policies by dynamically</a:t>
            </a:r>
            <a:br>
              <a:rPr lang="en-US" altLang="zh-CN" sz="2000" dirty="0">
                <a:solidFill>
                  <a:srgbClr val="FF0000"/>
                </a:solidFill>
                <a:latin typeface="Times New Roman" panose="02020603050405020304" pitchFamily="18" charset="0"/>
                <a:cs typeface="Times New Roman" panose="02020603050405020304" pitchFamily="18" charset="0"/>
              </a:rPr>
            </a:br>
            <a:r>
              <a:rPr lang="en-US" altLang="zh-CN" sz="2000" dirty="0">
                <a:solidFill>
                  <a:srgbClr val="FF0000"/>
                </a:solidFill>
                <a:latin typeface="Times New Roman" panose="02020603050405020304" pitchFamily="18" charset="0"/>
                <a:cs typeface="Times New Roman" panose="02020603050405020304" pitchFamily="18" charset="0"/>
              </a:rPr>
              <a:t>adapting the step sizes during the agents’ policy update processes </a:t>
            </a:r>
            <a:br>
              <a:rPr lang="en-US" altLang="zh-CN" sz="2000" dirty="0"/>
            </a:b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0" y="6329332"/>
            <a:ext cx="9144000"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Wu, </a:t>
            </a:r>
            <a:r>
              <a:rPr lang="en-US" altLang="zh-CN" sz="1200" dirty="0" err="1">
                <a:solidFill>
                  <a:srgbClr val="222222"/>
                </a:solidFill>
                <a:latin typeface="Times New Roman" panose="02020603050405020304" pitchFamily="18" charset="0"/>
                <a:cs typeface="Times New Roman" panose="02020603050405020304" pitchFamily="18" charset="0"/>
              </a:rPr>
              <a:t>Zifan</a:t>
            </a:r>
            <a:r>
              <a:rPr lang="en-US" altLang="zh-CN" sz="1200" dirty="0">
                <a:solidFill>
                  <a:srgbClr val="222222"/>
                </a:solidFill>
                <a:latin typeface="Times New Roman" panose="02020603050405020304" pitchFamily="18" charset="0"/>
                <a:cs typeface="Times New Roman" panose="02020603050405020304" pitchFamily="18" charset="0"/>
              </a:rPr>
              <a:t>, et al. "Coordinated proximal policy optimization." Advances in Neural Information Processing Systems 34 (2021): 26437-26448.</a:t>
            </a:r>
          </a:p>
        </p:txBody>
      </p:sp>
      <p:pic>
        <p:nvPicPr>
          <p:cNvPr id="3" name="图片 2">
            <a:extLst>
              <a:ext uri="{FF2B5EF4-FFF2-40B4-BE49-F238E27FC236}">
                <a16:creationId xmlns:a16="http://schemas.microsoft.com/office/drawing/2014/main" id="{585A3731-2342-496C-9C10-32569016E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19" y="3299368"/>
            <a:ext cx="6906126" cy="1084565"/>
          </a:xfrm>
          <a:prstGeom prst="rect">
            <a:avLst/>
          </a:prstGeom>
        </p:spPr>
      </p:pic>
    </p:spTree>
    <p:extLst>
      <p:ext uri="{BB962C8B-B14F-4D97-AF65-F5344CB8AC3E}">
        <p14:creationId xmlns:p14="http://schemas.microsoft.com/office/powerpoint/2010/main" val="127596528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513986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400" dirty="0">
                <a:solidFill>
                  <a:srgbClr val="FF0000"/>
                </a:solidFill>
                <a:latin typeface="Times New Roman" panose="02020603050405020304" pitchFamily="18" charset="0"/>
                <a:cs typeface="Times New Roman" panose="02020603050405020304" pitchFamily="18" charset="0"/>
              </a:rPr>
              <a:t>CO</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PPO</a:t>
            </a:r>
          </a:p>
          <a:p>
            <a:pPr marL="800100" lvl="1" indent="-342900">
              <a:buFont typeface="Wingdings" panose="05000000000000000000" pitchFamily="2" charset="2"/>
              <a:buChar char="Ø"/>
              <a:defRPr/>
            </a:pPr>
            <a:r>
              <a:rPr lang="en-US" altLang="zh-CN" sz="2400" dirty="0">
                <a:solidFill>
                  <a:srgbClr val="000000"/>
                </a:solidFill>
                <a:latin typeface="Times New Roman" panose="02020603050405020304" pitchFamily="18" charset="0"/>
                <a:cs typeface="Times New Roman" panose="02020603050405020304" pitchFamily="18" charset="0"/>
              </a:rPr>
              <a:t>Main contributions</a:t>
            </a:r>
          </a:p>
          <a:p>
            <a:pPr marL="1257300" lvl="2" indent="-342900">
              <a:buFont typeface="Wingdings" panose="05000000000000000000" pitchFamily="2" charset="2"/>
              <a:buChar char="Ø"/>
              <a:defRPr/>
            </a:pPr>
            <a:r>
              <a:rPr lang="en-US" altLang="zh-CN" sz="2000" dirty="0" err="1">
                <a:solidFill>
                  <a:srgbClr val="000000"/>
                </a:solidFill>
                <a:latin typeface="Times New Roman" panose="02020603050405020304" pitchFamily="18" charset="0"/>
                <a:cs typeface="Times New Roman" panose="02020603050405020304" pitchFamily="18" charset="0"/>
              </a:rPr>
              <a:t>CoPPO</a:t>
            </a:r>
            <a:r>
              <a:rPr lang="en-US" altLang="zh-CN" sz="2000" dirty="0">
                <a:solidFill>
                  <a:srgbClr val="000000"/>
                </a:solidFill>
                <a:latin typeface="Times New Roman" panose="02020603050405020304" pitchFamily="18" charset="0"/>
                <a:cs typeface="Times New Roman" panose="02020603050405020304" pitchFamily="18" charset="0"/>
              </a:rPr>
              <a:t> first proves a </a:t>
            </a:r>
            <a:r>
              <a:rPr lang="en-US" altLang="zh-CN" sz="2000" dirty="0">
                <a:solidFill>
                  <a:srgbClr val="FF0000"/>
                </a:solidFill>
                <a:latin typeface="Times New Roman" panose="02020603050405020304" pitchFamily="18" charset="0"/>
                <a:cs typeface="Times New Roman" panose="02020603050405020304" pitchFamily="18" charset="0"/>
              </a:rPr>
              <a:t>relationship between a lower bound of joint policy performance and the update of policies</a:t>
            </a:r>
            <a:r>
              <a:rPr lang="en-US" altLang="zh-CN" sz="2000" dirty="0">
                <a:solidFill>
                  <a:srgbClr val="000000"/>
                </a:solidFill>
                <a:latin typeface="Times New Roman" panose="02020603050405020304" pitchFamily="18" charset="0"/>
                <a:cs typeface="Times New Roman" panose="02020603050405020304" pitchFamily="18" charset="0"/>
              </a:rPr>
              <a:t>. Based on this relationship, a monotonic joint policy improvement can be achieved through optimizing an ideal objective </a:t>
            </a:r>
          </a:p>
          <a:p>
            <a:pPr marL="1257300" lvl="2" indent="-342900">
              <a:buFont typeface="Wingdings" panose="05000000000000000000" pitchFamily="2" charset="2"/>
              <a:buChar char="Ø"/>
              <a:defRPr/>
            </a:pPr>
            <a:r>
              <a:rPr lang="en-US" altLang="zh-CN" sz="2000" dirty="0">
                <a:solidFill>
                  <a:srgbClr val="000000"/>
                </a:solidFill>
                <a:latin typeface="Times New Roman" panose="02020603050405020304" pitchFamily="18" charset="0"/>
                <a:cs typeface="Times New Roman" panose="02020603050405020304" pitchFamily="18" charset="0"/>
              </a:rPr>
              <a:t>To improve scalability and credit assignment, and to cope with the potential high variance due to non-stationarity, </a:t>
            </a:r>
            <a:r>
              <a:rPr lang="en-US" altLang="zh-CN" sz="2000" dirty="0">
                <a:solidFill>
                  <a:srgbClr val="FF0000"/>
                </a:solidFill>
                <a:latin typeface="Times New Roman" panose="02020603050405020304" pitchFamily="18" charset="0"/>
                <a:cs typeface="Times New Roman" panose="02020603050405020304" pitchFamily="18" charset="0"/>
              </a:rPr>
              <a:t>a series of transformations and approximations are then conducted to derive an implementable optimization objective</a:t>
            </a:r>
            <a:r>
              <a:rPr lang="en-US" altLang="zh-CN" sz="2000" dirty="0">
                <a:solidFill>
                  <a:srgbClr val="000000"/>
                </a:solidFill>
                <a:latin typeface="Times New Roman" panose="02020603050405020304" pitchFamily="18" charset="0"/>
                <a:cs typeface="Times New Roman" panose="02020603050405020304" pitchFamily="18" charset="0"/>
              </a:rPr>
              <a:t> in the final </a:t>
            </a:r>
            <a:r>
              <a:rPr lang="en-US" altLang="zh-CN" sz="2000" dirty="0" err="1">
                <a:solidFill>
                  <a:srgbClr val="000000"/>
                </a:solidFill>
                <a:latin typeface="Times New Roman" panose="02020603050405020304" pitchFamily="18" charset="0"/>
                <a:cs typeface="Times New Roman" panose="02020603050405020304" pitchFamily="18" charset="0"/>
              </a:rPr>
              <a:t>CoPPO</a:t>
            </a:r>
            <a:r>
              <a:rPr lang="en-US" altLang="zh-CN" sz="2000" dirty="0">
                <a:solidFill>
                  <a:srgbClr val="000000"/>
                </a:solidFill>
                <a:latin typeface="Times New Roman" panose="02020603050405020304" pitchFamily="18" charset="0"/>
                <a:cs typeface="Times New Roman" panose="02020603050405020304" pitchFamily="18" charset="0"/>
              </a:rPr>
              <a:t> algorithm </a:t>
            </a:r>
          </a:p>
          <a:p>
            <a:pPr marL="1257300" lvl="2" indent="-342900">
              <a:buFont typeface="Wingdings" panose="05000000000000000000" pitchFamily="2" charset="2"/>
              <a:buChar char="Ø"/>
              <a:defRPr/>
            </a:pPr>
            <a:r>
              <a:rPr lang="en-US" altLang="zh-CN" sz="2000" dirty="0">
                <a:solidFill>
                  <a:srgbClr val="000000"/>
                </a:solidFill>
                <a:latin typeface="Times New Roman" panose="02020603050405020304" pitchFamily="18" charset="0"/>
                <a:cs typeface="Times New Roman" panose="02020603050405020304" pitchFamily="18" charset="0"/>
              </a:rPr>
              <a:t>While originally aiming at monotonic joint policy improvement, </a:t>
            </a:r>
            <a:r>
              <a:rPr lang="en-US" altLang="zh-CN" sz="2000" dirty="0" err="1">
                <a:solidFill>
                  <a:srgbClr val="000000"/>
                </a:solidFill>
                <a:latin typeface="Times New Roman" panose="02020603050405020304" pitchFamily="18" charset="0"/>
                <a:cs typeface="Times New Roman" panose="02020603050405020304" pitchFamily="18" charset="0"/>
              </a:rPr>
              <a:t>CoPPO</a:t>
            </a:r>
            <a:r>
              <a:rPr lang="en-US" altLang="zh-CN" sz="2000" dirty="0">
                <a:solidFill>
                  <a:srgbClr val="000000"/>
                </a:solidFill>
                <a:latin typeface="Times New Roman" panose="02020603050405020304" pitchFamily="18" charset="0"/>
                <a:cs typeface="Times New Roman" panose="02020603050405020304" pitchFamily="18" charset="0"/>
              </a:rPr>
              <a:t> ultimately </a:t>
            </a:r>
            <a:r>
              <a:rPr lang="en-US" altLang="zh-CN" sz="2000" dirty="0">
                <a:solidFill>
                  <a:srgbClr val="FF0000"/>
                </a:solidFill>
                <a:latin typeface="Times New Roman" panose="02020603050405020304" pitchFamily="18" charset="0"/>
                <a:cs typeface="Times New Roman" panose="02020603050405020304" pitchFamily="18" charset="0"/>
              </a:rPr>
              <a:t>realizes a direct coordination over the policies at the level of each agent’s policy update step size</a:t>
            </a:r>
            <a:r>
              <a:rPr lang="en-US" altLang="zh-CN" sz="2000" dirty="0">
                <a:solidFill>
                  <a:srgbClr val="000000"/>
                </a:solidFill>
                <a:latin typeface="Times New Roman" panose="02020603050405020304" pitchFamily="18" charset="0"/>
                <a:cs typeface="Times New Roman" panose="02020603050405020304" pitchFamily="18" charset="0"/>
              </a:rPr>
              <a:t>. Concretely, by taking other agents’ policy update into consideration, </a:t>
            </a:r>
            <a:r>
              <a:rPr lang="en-US" altLang="zh-CN" sz="2000" dirty="0" err="1">
                <a:solidFill>
                  <a:srgbClr val="000000"/>
                </a:solidFill>
                <a:latin typeface="Times New Roman" panose="02020603050405020304" pitchFamily="18" charset="0"/>
                <a:cs typeface="Times New Roman" panose="02020603050405020304" pitchFamily="18" charset="0"/>
              </a:rPr>
              <a:t>CoPPO</a:t>
            </a:r>
            <a:r>
              <a:rPr lang="en-US" altLang="zh-CN" sz="2000" dirty="0">
                <a:solidFill>
                  <a:srgbClr val="000000"/>
                </a:solidFill>
                <a:latin typeface="Times New Roman" panose="02020603050405020304" pitchFamily="18" charset="0"/>
                <a:cs typeface="Times New Roman" panose="02020603050405020304" pitchFamily="18" charset="0"/>
              </a:rPr>
              <a:t> is able to achieve dynamic credit assignment that helps to indicate a proper update step size to each agent during the optimization procedure </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0" y="6329332"/>
            <a:ext cx="9144000"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Wu, </a:t>
            </a:r>
            <a:r>
              <a:rPr lang="en-US" altLang="zh-CN" sz="1200" dirty="0" err="1">
                <a:solidFill>
                  <a:srgbClr val="222222"/>
                </a:solidFill>
                <a:latin typeface="Times New Roman" panose="02020603050405020304" pitchFamily="18" charset="0"/>
                <a:cs typeface="Times New Roman" panose="02020603050405020304" pitchFamily="18" charset="0"/>
              </a:rPr>
              <a:t>Zifan</a:t>
            </a:r>
            <a:r>
              <a:rPr lang="en-US" altLang="zh-CN" sz="1200" dirty="0">
                <a:solidFill>
                  <a:srgbClr val="222222"/>
                </a:solidFill>
                <a:latin typeface="Times New Roman" panose="02020603050405020304" pitchFamily="18" charset="0"/>
                <a:cs typeface="Times New Roman" panose="02020603050405020304" pitchFamily="18" charset="0"/>
              </a:rPr>
              <a:t>, et al. "Coordinated proximal policy optimization." Advances in Neural Information Processing Systems 34 (2021): 26437-26448.</a:t>
            </a:r>
          </a:p>
        </p:txBody>
      </p:sp>
    </p:spTree>
    <p:extLst>
      <p:ext uri="{BB962C8B-B14F-4D97-AF65-F5344CB8AC3E}">
        <p14:creationId xmlns:p14="http://schemas.microsoft.com/office/powerpoint/2010/main" val="119903148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787570" cy="5632311"/>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difference between single-agent reinforcement learning and multi-agent reinforcement learning?</a:t>
            </a: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Single-agent RL:</a:t>
            </a:r>
          </a:p>
          <a:p>
            <a:pPr marL="1257300" lvl="2"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Only one agent </a:t>
            </a:r>
          </a:p>
          <a:p>
            <a:pPr marL="1257300" lvl="2"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State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local action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single reward</a:t>
            </a:r>
          </a:p>
          <a:p>
            <a:pPr marL="1257300" lvl="2"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Multi-agent RL:</a:t>
            </a:r>
          </a:p>
          <a:p>
            <a:pPr marL="1257300" lvl="2"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At least two agents</a:t>
            </a:r>
          </a:p>
          <a:p>
            <a:pPr marL="1257300" lvl="2"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Local observation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joint action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team reward</a:t>
            </a:r>
          </a:p>
          <a:p>
            <a:pPr marL="1257300" lvl="2"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Agents communicate with each other and interact with environment at the same time.</a:t>
            </a:r>
          </a:p>
          <a:p>
            <a:pPr marL="1257300" lvl="2"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Tree>
    <p:extLst>
      <p:ext uri="{BB962C8B-B14F-4D97-AF65-F5344CB8AC3E}">
        <p14:creationId xmlns:p14="http://schemas.microsoft.com/office/powerpoint/2010/main" val="107606604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400" dirty="0">
                <a:solidFill>
                  <a:srgbClr val="FF0000"/>
                </a:solidFill>
                <a:latin typeface="Times New Roman" panose="02020603050405020304" pitchFamily="18" charset="0"/>
                <a:cs typeface="Times New Roman" panose="02020603050405020304" pitchFamily="18" charset="0"/>
              </a:rPr>
              <a:t>CO</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Components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0" y="6329332"/>
            <a:ext cx="9144000"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Wu, </a:t>
            </a:r>
            <a:r>
              <a:rPr lang="en-US" altLang="zh-CN" sz="1200" dirty="0" err="1">
                <a:solidFill>
                  <a:srgbClr val="222222"/>
                </a:solidFill>
                <a:latin typeface="Times New Roman" panose="02020603050405020304" pitchFamily="18" charset="0"/>
                <a:cs typeface="Times New Roman" panose="02020603050405020304" pitchFamily="18" charset="0"/>
              </a:rPr>
              <a:t>Zifan</a:t>
            </a:r>
            <a:r>
              <a:rPr lang="en-US" altLang="zh-CN" sz="1200" dirty="0">
                <a:solidFill>
                  <a:srgbClr val="222222"/>
                </a:solidFill>
                <a:latin typeface="Times New Roman" panose="02020603050405020304" pitchFamily="18" charset="0"/>
                <a:cs typeface="Times New Roman" panose="02020603050405020304" pitchFamily="18" charset="0"/>
              </a:rPr>
              <a:t>, et al. "Coordinated proximal policy optimization." Advances in Neural Information Processing Systems 34 (2021): 26437-26448.</a:t>
            </a:r>
          </a:p>
        </p:txBody>
      </p:sp>
      <p:pic>
        <p:nvPicPr>
          <p:cNvPr id="3" name="图片 2">
            <a:extLst>
              <a:ext uri="{FF2B5EF4-FFF2-40B4-BE49-F238E27FC236}">
                <a16:creationId xmlns:a16="http://schemas.microsoft.com/office/drawing/2014/main" id="{39654C7F-6277-4682-9F85-F7BB94036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230" y="1849319"/>
            <a:ext cx="8223017" cy="3251462"/>
          </a:xfrm>
          <a:prstGeom prst="rect">
            <a:avLst/>
          </a:prstGeom>
        </p:spPr>
      </p:pic>
    </p:spTree>
    <p:extLst>
      <p:ext uri="{BB962C8B-B14F-4D97-AF65-F5344CB8AC3E}">
        <p14:creationId xmlns:p14="http://schemas.microsoft.com/office/powerpoint/2010/main" val="169582709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400" dirty="0">
                <a:solidFill>
                  <a:srgbClr val="FF0000"/>
                </a:solidFill>
                <a:latin typeface="Calibri" panose="020F0502020204030204" pitchFamily="34" charset="0"/>
                <a:cs typeface="Calibri" panose="020F0502020204030204" pitchFamily="34" charset="0"/>
              </a:rPr>
              <a:t>CO</a:t>
            </a:r>
            <a:r>
              <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Components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0" y="6329332"/>
            <a:ext cx="9144000"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Wu, </a:t>
            </a:r>
            <a:r>
              <a:rPr lang="en-US" altLang="zh-CN" sz="1200" dirty="0" err="1">
                <a:solidFill>
                  <a:srgbClr val="222222"/>
                </a:solidFill>
                <a:latin typeface="Times New Roman" panose="02020603050405020304" pitchFamily="18" charset="0"/>
                <a:cs typeface="Times New Roman" panose="02020603050405020304" pitchFamily="18" charset="0"/>
              </a:rPr>
              <a:t>Zifan</a:t>
            </a:r>
            <a:r>
              <a:rPr lang="en-US" altLang="zh-CN" sz="1200" dirty="0">
                <a:solidFill>
                  <a:srgbClr val="222222"/>
                </a:solidFill>
                <a:latin typeface="Times New Roman" panose="02020603050405020304" pitchFamily="18" charset="0"/>
                <a:cs typeface="Times New Roman" panose="02020603050405020304" pitchFamily="18" charset="0"/>
              </a:rPr>
              <a:t>, et al. "Coordinated proximal policy optimization." Advances in Neural Information Processing Systems 34 (2021): 26437-26448.</a:t>
            </a:r>
          </a:p>
        </p:txBody>
      </p:sp>
      <p:pic>
        <p:nvPicPr>
          <p:cNvPr id="6" name="图片 5">
            <a:extLst>
              <a:ext uri="{FF2B5EF4-FFF2-40B4-BE49-F238E27FC236}">
                <a16:creationId xmlns:a16="http://schemas.microsoft.com/office/drawing/2014/main" id="{3F930101-AAC9-4B22-BD65-01C9DCFD1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60" y="1954526"/>
            <a:ext cx="8119684" cy="2886042"/>
          </a:xfrm>
          <a:prstGeom prst="rect">
            <a:avLst/>
          </a:prstGeom>
        </p:spPr>
      </p:pic>
    </p:spTree>
    <p:extLst>
      <p:ext uri="{BB962C8B-B14F-4D97-AF65-F5344CB8AC3E}">
        <p14:creationId xmlns:p14="http://schemas.microsoft.com/office/powerpoint/2010/main" val="284061340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400" dirty="0">
                <a:solidFill>
                  <a:srgbClr val="FF0000"/>
                </a:solidFill>
                <a:latin typeface="Times New Roman" panose="02020603050405020304" pitchFamily="18" charset="0"/>
                <a:cs typeface="Times New Roman" panose="02020603050405020304" pitchFamily="18" charset="0"/>
              </a:rPr>
              <a:t>CO</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Components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0" y="6329332"/>
            <a:ext cx="9144000"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Wu, </a:t>
            </a:r>
            <a:r>
              <a:rPr lang="en-US" altLang="zh-CN" sz="1200" dirty="0" err="1">
                <a:solidFill>
                  <a:srgbClr val="222222"/>
                </a:solidFill>
                <a:latin typeface="Times New Roman" panose="02020603050405020304" pitchFamily="18" charset="0"/>
                <a:cs typeface="Times New Roman" panose="02020603050405020304" pitchFamily="18" charset="0"/>
              </a:rPr>
              <a:t>Zifan</a:t>
            </a:r>
            <a:r>
              <a:rPr lang="en-US" altLang="zh-CN" sz="1200" dirty="0">
                <a:solidFill>
                  <a:srgbClr val="222222"/>
                </a:solidFill>
                <a:latin typeface="Times New Roman" panose="02020603050405020304" pitchFamily="18" charset="0"/>
                <a:cs typeface="Times New Roman" panose="02020603050405020304" pitchFamily="18" charset="0"/>
              </a:rPr>
              <a:t>, et al. "Coordinated proximal policy optimization." Advances in Neural Information Processing Systems 34 (2021): 26437-26448.</a:t>
            </a:r>
          </a:p>
        </p:txBody>
      </p:sp>
      <p:pic>
        <p:nvPicPr>
          <p:cNvPr id="3" name="图片 2">
            <a:extLst>
              <a:ext uri="{FF2B5EF4-FFF2-40B4-BE49-F238E27FC236}">
                <a16:creationId xmlns:a16="http://schemas.microsoft.com/office/drawing/2014/main" id="{44300535-0D65-4C68-9F1D-ECBE20DC2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316" y="1940904"/>
            <a:ext cx="8051714" cy="3159877"/>
          </a:xfrm>
          <a:prstGeom prst="rect">
            <a:avLst/>
          </a:prstGeom>
        </p:spPr>
      </p:pic>
    </p:spTree>
    <p:extLst>
      <p:ext uri="{BB962C8B-B14F-4D97-AF65-F5344CB8AC3E}">
        <p14:creationId xmlns:p14="http://schemas.microsoft.com/office/powerpoint/2010/main" val="157402499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400" dirty="0">
                <a:solidFill>
                  <a:srgbClr val="FF0000"/>
                </a:solidFill>
                <a:latin typeface="Times New Roman" panose="02020603050405020304" pitchFamily="18" charset="0"/>
                <a:cs typeface="Times New Roman" panose="02020603050405020304" pitchFamily="18" charset="0"/>
              </a:rPr>
              <a:t>CO</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Components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0" y="6329332"/>
            <a:ext cx="9144000"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Wu, </a:t>
            </a:r>
            <a:r>
              <a:rPr lang="en-US" altLang="zh-CN" sz="1200" dirty="0" err="1">
                <a:solidFill>
                  <a:srgbClr val="222222"/>
                </a:solidFill>
                <a:latin typeface="Times New Roman" panose="02020603050405020304" pitchFamily="18" charset="0"/>
                <a:cs typeface="Times New Roman" panose="02020603050405020304" pitchFamily="18" charset="0"/>
              </a:rPr>
              <a:t>Zifan</a:t>
            </a:r>
            <a:r>
              <a:rPr lang="en-US" altLang="zh-CN" sz="1200" dirty="0">
                <a:solidFill>
                  <a:srgbClr val="222222"/>
                </a:solidFill>
                <a:latin typeface="Times New Roman" panose="02020603050405020304" pitchFamily="18" charset="0"/>
                <a:cs typeface="Times New Roman" panose="02020603050405020304" pitchFamily="18" charset="0"/>
              </a:rPr>
              <a:t>, et al. "Coordinated proximal policy optimization." Advances in Neural Information Processing Systems 34 (2021): 26437-26448.</a:t>
            </a:r>
          </a:p>
        </p:txBody>
      </p:sp>
      <p:pic>
        <p:nvPicPr>
          <p:cNvPr id="6" name="图片 5">
            <a:extLst>
              <a:ext uri="{FF2B5EF4-FFF2-40B4-BE49-F238E27FC236}">
                <a16:creationId xmlns:a16="http://schemas.microsoft.com/office/drawing/2014/main" id="{A845978C-A58E-44C4-865D-7ED37F52A0A3}"/>
              </a:ext>
            </a:extLst>
          </p:cNvPr>
          <p:cNvPicPr>
            <a:picLocks noChangeAspect="1"/>
          </p:cNvPicPr>
          <p:nvPr/>
        </p:nvPicPr>
        <p:blipFill rotWithShape="1">
          <a:blip r:embed="rId3">
            <a:extLst>
              <a:ext uri="{28A0092B-C50C-407E-A947-70E740481C1C}">
                <a14:useLocalDpi xmlns:a14="http://schemas.microsoft.com/office/drawing/2010/main" val="0"/>
              </a:ext>
            </a:extLst>
          </a:blip>
          <a:srcRect b="45041"/>
          <a:stretch/>
        </p:blipFill>
        <p:spPr>
          <a:xfrm>
            <a:off x="1024316" y="1861665"/>
            <a:ext cx="8106728" cy="2032336"/>
          </a:xfrm>
          <a:prstGeom prst="rect">
            <a:avLst/>
          </a:prstGeom>
        </p:spPr>
      </p:pic>
      <p:pic>
        <p:nvPicPr>
          <p:cNvPr id="11" name="图片 10">
            <a:extLst>
              <a:ext uri="{FF2B5EF4-FFF2-40B4-BE49-F238E27FC236}">
                <a16:creationId xmlns:a16="http://schemas.microsoft.com/office/drawing/2014/main" id="{0B634FE6-FFFE-492B-8734-BF86CB1C2848}"/>
              </a:ext>
            </a:extLst>
          </p:cNvPr>
          <p:cNvPicPr>
            <a:picLocks noChangeAspect="1"/>
          </p:cNvPicPr>
          <p:nvPr/>
        </p:nvPicPr>
        <p:blipFill rotWithShape="1">
          <a:blip r:embed="rId3">
            <a:extLst>
              <a:ext uri="{28A0092B-C50C-407E-A947-70E740481C1C}">
                <a14:useLocalDpi xmlns:a14="http://schemas.microsoft.com/office/drawing/2010/main" val="0"/>
              </a:ext>
            </a:extLst>
          </a:blip>
          <a:srcRect t="62253"/>
          <a:stretch/>
        </p:blipFill>
        <p:spPr>
          <a:xfrm>
            <a:off x="1024316" y="4332669"/>
            <a:ext cx="8106728" cy="1395836"/>
          </a:xfrm>
          <a:prstGeom prst="rect">
            <a:avLst/>
          </a:prstGeom>
        </p:spPr>
      </p:pic>
    </p:spTree>
    <p:extLst>
      <p:ext uri="{BB962C8B-B14F-4D97-AF65-F5344CB8AC3E}">
        <p14:creationId xmlns:p14="http://schemas.microsoft.com/office/powerpoint/2010/main" val="399487351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400" dirty="0">
                <a:solidFill>
                  <a:srgbClr val="FF0000"/>
                </a:solidFill>
                <a:latin typeface="Times New Roman" panose="02020603050405020304" pitchFamily="18" charset="0"/>
                <a:cs typeface="Times New Roman" panose="02020603050405020304" pitchFamily="18" charset="0"/>
              </a:rPr>
              <a:t>CO</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400" dirty="0">
                <a:solidFill>
                  <a:srgbClr val="000000"/>
                </a:solidFill>
                <a:latin typeface="Times New Roman" panose="02020603050405020304" pitchFamily="18" charset="0"/>
                <a:cs typeface="Times New Roman" panose="02020603050405020304" pitchFamily="18" charset="0"/>
              </a:rPr>
              <a:t>Experiment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0" y="6329332"/>
            <a:ext cx="9144000"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Wu, </a:t>
            </a:r>
            <a:r>
              <a:rPr lang="en-US" altLang="zh-CN" sz="1200" dirty="0" err="1">
                <a:solidFill>
                  <a:srgbClr val="222222"/>
                </a:solidFill>
                <a:latin typeface="Times New Roman" panose="02020603050405020304" pitchFamily="18" charset="0"/>
                <a:cs typeface="Times New Roman" panose="02020603050405020304" pitchFamily="18" charset="0"/>
              </a:rPr>
              <a:t>Zifan</a:t>
            </a:r>
            <a:r>
              <a:rPr lang="en-US" altLang="zh-CN" sz="1200" dirty="0">
                <a:solidFill>
                  <a:srgbClr val="222222"/>
                </a:solidFill>
                <a:latin typeface="Times New Roman" panose="02020603050405020304" pitchFamily="18" charset="0"/>
                <a:cs typeface="Times New Roman" panose="02020603050405020304" pitchFamily="18" charset="0"/>
              </a:rPr>
              <a:t>, et al. "Coordinated proximal policy optimization." Advances in Neural Information Processing Systems 34 (2021): 26437-26448.</a:t>
            </a:r>
          </a:p>
        </p:txBody>
      </p:sp>
      <p:pic>
        <p:nvPicPr>
          <p:cNvPr id="6" name="图片 5">
            <a:extLst>
              <a:ext uri="{FF2B5EF4-FFF2-40B4-BE49-F238E27FC236}">
                <a16:creationId xmlns:a16="http://schemas.microsoft.com/office/drawing/2014/main" id="{940DA773-4739-4A8B-801A-58141F416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5096"/>
            <a:ext cx="9144000" cy="3596360"/>
          </a:xfrm>
          <a:prstGeom prst="rect">
            <a:avLst/>
          </a:prstGeom>
        </p:spPr>
      </p:pic>
    </p:spTree>
    <p:extLst>
      <p:ext uri="{BB962C8B-B14F-4D97-AF65-F5344CB8AC3E}">
        <p14:creationId xmlns:p14="http://schemas.microsoft.com/office/powerpoint/2010/main" val="389634256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53230" y="926223"/>
            <a:ext cx="8634510"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400" dirty="0">
                <a:solidFill>
                  <a:srgbClr val="FF0000"/>
                </a:solidFill>
                <a:latin typeface="Times New Roman" panose="02020603050405020304" pitchFamily="18" charset="0"/>
                <a:cs typeface="Times New Roman" panose="02020603050405020304" pitchFamily="18" charset="0"/>
              </a:rPr>
              <a:t>CO</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PPO</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400" dirty="0">
                <a:solidFill>
                  <a:srgbClr val="000000"/>
                </a:solidFill>
                <a:latin typeface="Times New Roman" panose="02020603050405020304" pitchFamily="18" charset="0"/>
                <a:cs typeface="Times New Roman" panose="02020603050405020304" pitchFamily="18" charset="0"/>
              </a:rPr>
              <a:t>Experiment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a:t>
            </a: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0" y="6329332"/>
            <a:ext cx="9144000"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Wu, </a:t>
            </a:r>
            <a:r>
              <a:rPr lang="en-US" altLang="zh-CN" sz="1200" dirty="0" err="1">
                <a:solidFill>
                  <a:srgbClr val="222222"/>
                </a:solidFill>
                <a:latin typeface="Times New Roman" panose="02020603050405020304" pitchFamily="18" charset="0"/>
                <a:cs typeface="Times New Roman" panose="02020603050405020304" pitchFamily="18" charset="0"/>
              </a:rPr>
              <a:t>Zifan</a:t>
            </a:r>
            <a:r>
              <a:rPr lang="en-US" altLang="zh-CN" sz="1200" dirty="0">
                <a:solidFill>
                  <a:srgbClr val="222222"/>
                </a:solidFill>
                <a:latin typeface="Times New Roman" panose="02020603050405020304" pitchFamily="18" charset="0"/>
                <a:cs typeface="Times New Roman" panose="02020603050405020304" pitchFamily="18" charset="0"/>
              </a:rPr>
              <a:t>, et al. "Coordinated proximal policy optimization." Advances in Neural Information Processing Systems 34 (2021): 26437-26448.</a:t>
            </a:r>
          </a:p>
        </p:txBody>
      </p:sp>
      <p:pic>
        <p:nvPicPr>
          <p:cNvPr id="3" name="图片 2">
            <a:extLst>
              <a:ext uri="{FF2B5EF4-FFF2-40B4-BE49-F238E27FC236}">
                <a16:creationId xmlns:a16="http://schemas.microsoft.com/office/drawing/2014/main" id="{3978849B-0879-4FD6-A0B7-69D43B7FB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5763"/>
            <a:ext cx="9144000" cy="3589867"/>
          </a:xfrm>
          <a:prstGeom prst="rect">
            <a:avLst/>
          </a:prstGeom>
        </p:spPr>
      </p:pic>
    </p:spTree>
    <p:extLst>
      <p:ext uri="{BB962C8B-B14F-4D97-AF65-F5344CB8AC3E}">
        <p14:creationId xmlns:p14="http://schemas.microsoft.com/office/powerpoint/2010/main" val="102978912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71874" y="912926"/>
            <a:ext cx="8799616" cy="404726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p>
          <a:p>
            <a:pPr marL="800100" marR="0" lvl="1"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Cheap Reward</a:t>
            </a: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Agents all tend to track the easy object for the cheap reward</a:t>
            </a: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Similar behavior can easily make the learned policies fall into local optimally</a:t>
            </a:r>
          </a:p>
          <a:p>
            <a:pPr marL="800100" marR="0" lvl="1"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Individuality</a:t>
            </a: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Agents can respectively track different objects</a:t>
            </a: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Automatically driving agents to behave differently and take a variety of roles to complete tasks successfully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045873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71874" y="912926"/>
            <a:ext cx="8959170" cy="516038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Main contributions</a:t>
            </a: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Emergence Of Individuality</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EOI</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Learn a probabilistic classifier that predicts a probability over agents given their observation</a:t>
            </a: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Give each agent an intrinsic reward of being correctly predicted probability by the classifier.</a:t>
            </a: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Tend to visit their own familiar observations</a:t>
            </a: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Two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Regularizer</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Observation visited by different agents cannot be easily distinguished by the classifier</a:t>
            </a: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Positive Distance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PD</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Mutual Information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5353854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71874" y="912926"/>
                <a:ext cx="8959170" cy="181588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Emergence of individuality(EOI)</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Learn a probabilistic classifier </a:t>
                </a:r>
                <a14:m>
                  <m:oMath xmlns:m="http://schemas.openxmlformats.org/officeDocument/2006/math">
                    <m:r>
                      <a:rPr kumimoji="0" lang="en-US" altLang="zh-CN" sz="2000"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Arial"/>
                      </a:rPr>
                      <m:t>𝑃</m:t>
                    </m:r>
                    <m:r>
                      <a:rPr kumimoji="0" lang="en-US" altLang="zh-CN" sz="2000"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Arial"/>
                      </a:rPr>
                      <m:t>(</m:t>
                    </m:r>
                    <m:r>
                      <a:rPr kumimoji="0" lang="en-US" altLang="zh-CN" sz="2000"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Arial"/>
                      </a:rPr>
                      <m:t>𝐼</m:t>
                    </m:r>
                    <m:r>
                      <a:rPr kumimoji="0" lang="en-US" altLang="zh-CN" sz="2000"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Arial"/>
                      </a:rPr>
                      <m:t>|</m:t>
                    </m:r>
                    <m:r>
                      <a:rPr kumimoji="0" lang="en-US" altLang="zh-CN" sz="2000"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Arial"/>
                      </a:rPr>
                      <m:t>𝑂</m:t>
                    </m:r>
                    <m:r>
                      <a:rPr kumimoji="0" lang="en-US" altLang="zh-CN" sz="2000" b="0" i="1" u="none" strike="noStrike" kern="1200" cap="none" spc="-5" normalizeH="0" baseline="0" noProof="0" dirty="0" smtClean="0">
                        <a:ln>
                          <a:noFill/>
                        </a:ln>
                        <a:solidFill>
                          <a:srgbClr val="000000"/>
                        </a:solidFill>
                        <a:effectLst/>
                        <a:uLnTx/>
                        <a:uFillTx/>
                        <a:latin typeface="Cambria Math" panose="02040503050406030204" pitchFamily="18" charset="0"/>
                        <a:ea typeface="+mn-ea"/>
                        <a:cs typeface="Arial"/>
                      </a:rPr>
                      <m:t>)</m:t>
                    </m:r>
                  </m:oMath>
                </a14:m>
                <a:r>
                  <a:rPr kumimoji="0" lang="en-US" altLang="zh-CN" sz="2000" b="0" i="0" u="none" strike="noStrike" kern="1200" cap="none" spc="-5" normalizeH="0" baseline="0" noProof="0" dirty="0">
                    <a:ln>
                      <a:noFill/>
                    </a:ln>
                    <a:solidFill>
                      <a:srgbClr val="000000"/>
                    </a:solidFill>
                    <a:effectLst/>
                    <a:uLnTx/>
                    <a:uFillTx/>
                    <a:latin typeface="Arial"/>
                    <a:ea typeface="+mn-ea"/>
                    <a:cs typeface="Arial"/>
                  </a:rPr>
                  <a:t> </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Each agent takes the correctly predicted probability as the intrinsic reward at each timestep </a:t>
                </a:r>
                <a14:m>
                  <m:oMath xmlns:m="http://schemas.openxmlformats.org/officeDocument/2006/math">
                    <m:sSub>
                      <m:sSubPr>
                        <m:ctrlP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𝑟</m:t>
                        </m:r>
                      </m:e>
                      <m:sub>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𝑙𝑜𝑐𝑎𝑙</m:t>
                        </m:r>
                      </m:sub>
                    </m:sSub>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𝑟</m:t>
                        </m:r>
                      </m:e>
                      <m:sub>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𝑒𝑛𝑣</m:t>
                        </m:r>
                      </m:sub>
                    </m:sSub>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 </m:t>
                    </m:r>
                    <m:r>
                      <a:rPr kumimoji="0" lang="zh-CN" altLang="en-US"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𝛼</m:t>
                    </m:r>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𝑝</m:t>
                    </m:r>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m:t>
                    </m:r>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𝑖</m:t>
                    </m:r>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𝑜</m:t>
                        </m:r>
                      </m:e>
                      <m:sub>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𝑖</m:t>
                        </m:r>
                      </m:sub>
                    </m:sSub>
                    <m:r>
                      <a:rPr kumimoji="0" lang="en-US" altLang="zh-CN" sz="20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m:t>
                    </m:r>
                  </m:oMath>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71874" y="912926"/>
                <a:ext cx="8959170" cy="1815882"/>
              </a:xfrm>
              <a:prstGeom prst="rect">
                <a:avLst/>
              </a:prstGeom>
              <a:blipFill>
                <a:blip r:embed="rId2"/>
                <a:stretch>
                  <a:fillRect l="-884" t="-2685" b="-1678"/>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3"/>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9" name="图片 8">
            <a:extLst>
              <a:ext uri="{FF2B5EF4-FFF2-40B4-BE49-F238E27FC236}">
                <a16:creationId xmlns:a16="http://schemas.microsoft.com/office/drawing/2014/main" id="{738D1120-927F-1F20-457E-ADC7BE3DE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6" y="2728808"/>
            <a:ext cx="4257143" cy="3533333"/>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79A36D2-398D-32F9-DB73-974E09CC3E51}"/>
                  </a:ext>
                </a:extLst>
              </p:cNvPr>
              <p:cNvSpPr/>
              <p:nvPr/>
            </p:nvSpPr>
            <p:spPr>
              <a:xfrm>
                <a:off x="4085112" y="2598363"/>
                <a:ext cx="5045932" cy="2308324"/>
              </a:xfrm>
              <a:prstGeom prst="rect">
                <a:avLst/>
              </a:prstGeom>
            </p:spPr>
            <p:txBody>
              <a:bodyPr wrap="square">
                <a:spAutoFit/>
              </a:bodyPr>
              <a:lstStyle/>
              <a:p>
                <a:pPr marL="342900" marR="0" lvl="0"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If there is initial difference between agent policies in terms of visited observations, the difference is captured by </a:t>
                </a:r>
                <a14:m>
                  <m:oMath xmlns:m="http://schemas.openxmlformats.org/officeDocument/2006/math">
                    <m:r>
                      <a:rPr kumimoji="0" lang="en-US" altLang="zh-CN" sz="16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𝑃</m:t>
                    </m:r>
                    <m:r>
                      <a:rPr kumimoji="0" lang="en-US" altLang="zh-CN" sz="16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altLang="zh-CN" sz="16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𝐼</m:t>
                    </m:r>
                    <m:r>
                      <a:rPr kumimoji="0" lang="en-US" altLang="zh-CN" sz="16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altLang="zh-CN" sz="16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𝑂</m:t>
                    </m:r>
                    <m:r>
                      <a:rPr kumimoji="0" lang="en-US" altLang="zh-CN" sz="16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as it then fed back to each agent as an intrinsic reward. As agents maximize the expected return, the difference in agents’ policies is exacerbated together with optimizing the environmental return. As agents progressively behave more identifiably, the classifier can distinguish agents more accurately, and thus individuality emerges gradually.</a:t>
                </a:r>
              </a:p>
            </p:txBody>
          </p:sp>
        </mc:Choice>
        <mc:Fallback xmlns="">
          <p:sp>
            <p:nvSpPr>
              <p:cNvPr id="10" name="矩形 9">
                <a:extLst>
                  <a:ext uri="{FF2B5EF4-FFF2-40B4-BE49-F238E27FC236}">
                    <a16:creationId xmlns:a16="http://schemas.microsoft.com/office/drawing/2014/main" id="{F79A36D2-398D-32F9-DB73-974E09CC3E51}"/>
                  </a:ext>
                </a:extLst>
              </p:cNvPr>
              <p:cNvSpPr>
                <a:spLocks noRot="1" noChangeAspect="1" noMove="1" noResize="1" noEditPoints="1" noAdjustHandles="1" noChangeArrowheads="1" noChangeShapeType="1" noTextEdit="1"/>
              </p:cNvSpPr>
              <p:nvPr/>
            </p:nvSpPr>
            <p:spPr>
              <a:xfrm>
                <a:off x="4085112" y="2598363"/>
                <a:ext cx="5045932" cy="2308324"/>
              </a:xfrm>
              <a:prstGeom prst="rect">
                <a:avLst/>
              </a:prstGeom>
              <a:blipFill>
                <a:blip r:embed="rId5"/>
                <a:stretch>
                  <a:fillRect l="-483" t="-792" r="-1570" b="-2375"/>
                </a:stretch>
              </a:blipFill>
            </p:spPr>
            <p:txBody>
              <a:bodyPr/>
              <a:lstStyle/>
              <a:p>
                <a:r>
                  <a:rPr lang="zh-CN" altLang="en-US">
                    <a:noFill/>
                  </a:rPr>
                  <a:t> </a:t>
                </a:r>
              </a:p>
            </p:txBody>
          </p:sp>
        </mc:Fallback>
      </mc:AlternateContent>
      <p:pic>
        <p:nvPicPr>
          <p:cNvPr id="3" name="图形 2">
            <a:extLst>
              <a:ext uri="{FF2B5EF4-FFF2-40B4-BE49-F238E27FC236}">
                <a16:creationId xmlns:a16="http://schemas.microsoft.com/office/drawing/2014/main" id="{8472AC3F-27C1-779B-3F8D-FA9D00629B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0195" y="4843432"/>
            <a:ext cx="4600575" cy="1485900"/>
          </a:xfrm>
          <a:prstGeom prst="rect">
            <a:avLst/>
          </a:prstGeom>
        </p:spPr>
      </p:pic>
    </p:spTree>
    <p:extLst>
      <p:ext uri="{BB962C8B-B14F-4D97-AF65-F5344CB8AC3E}">
        <p14:creationId xmlns:p14="http://schemas.microsoft.com/office/powerpoint/2010/main" val="376062303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71873" y="912926"/>
                <a:ext cx="8528489" cy="567283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Regularizers</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of </a:t>
                </a:r>
                <a14:m>
                  <m:oMath xmlns:m="http://schemas.openxmlformats.org/officeDocument/2006/math">
                    <m:sSub>
                      <m:sSub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𝑃</m:t>
                        </m:r>
                      </m:e>
                      <m:sub>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ub>
                    </m:sSub>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𝐼</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𝑂</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Problem: the difference between initial policies is small, and the policies will quickly learn similar behaviors due to the cheap reward</a:t>
                </a: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Positive Distance</a:t>
                </a: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Since </a:t>
                </a:r>
                <a14:m>
                  <m:oMath xmlns:m="http://schemas.openxmlformats.org/officeDocument/2006/math">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its previous observations </a:t>
                </a:r>
                <a14:m>
                  <m:oMath xmlns:m="http://schemas.openxmlformats.org/officeDocument/2006/math">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b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b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are distributed on the trajectory generated by agent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i</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the previous observation in the </a:t>
                </a:r>
                <a14:m>
                  <m:oMath xmlns:m="http://schemas.openxmlformats.org/officeDocument/2006/math">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-length window could be seen as the positives of </a:t>
                </a:r>
                <a14:m>
                  <m:oMath xmlns:m="http://schemas.openxmlformats.org/officeDocument/2006/math">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oMath>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To make the probability distribution on the anchor </a:t>
                </a:r>
                <a14:m>
                  <m:oMath xmlns:m="http://schemas.openxmlformats.org/officeDocument/2006/math">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close to that on the positives, we sample an observation </a:t>
                </a:r>
                <a14:m>
                  <m:oMath xmlns:m="http://schemas.openxmlformats.org/officeDocument/2006/math">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sSup>
                          <m:s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e>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up>
                    </m:sSubSup>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from </a:t>
                </a:r>
                <a14:m>
                  <m:oMath xmlns:m="http://schemas.openxmlformats.org/officeDocument/2006/math">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b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m:t>
                        </m:r>
                      </m:sub>
                      <m: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bSup>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minimize the cross-entropy loss:</a:t>
                </a: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endParaRPr lang="en-US" altLang="zh-CN" sz="2000" dirty="0">
                  <a:solidFill>
                    <a:srgbClr val="000000"/>
                  </a:solidFill>
                  <a:latin typeface="Times New Roman" panose="02020603050405020304" pitchFamily="18" charset="0"/>
                  <a:cs typeface="Times New Roman" panose="02020603050405020304" pitchFamily="18" charset="0"/>
                </a:endParaRPr>
              </a:p>
              <a:p>
                <a:pPr marL="1714500" lvl="3" indent="-342900">
                  <a:spcBef>
                    <a:spcPts val="505"/>
                  </a:spcBef>
                  <a:buFont typeface="Wingdings" panose="05000000000000000000" pitchFamily="2" charset="2"/>
                  <a:buChar char="Ø"/>
                  <a:tabLst>
                    <a:tab pos="270510" algn="l"/>
                  </a:tabLst>
                  <a:defRPr/>
                </a:pPr>
                <a:r>
                  <a:rPr lang="en-US" altLang="zh-CN" sz="2000" dirty="0">
                    <a:solidFill>
                      <a:srgbClr val="000000"/>
                    </a:solidFill>
                    <a:latin typeface="Times New Roman" panose="02020603050405020304" pitchFamily="18" charset="0"/>
                    <a:cs typeface="Times New Roman" panose="02020603050405020304" pitchFamily="18" charset="0"/>
                  </a:rPr>
                  <a:t>The positive distance minimizes the intra-distance between the observations with the same “identity”, which hence enlarges the margin between different “identities”.</a:t>
                </a:r>
                <a:r>
                  <a:rPr kumimoji="0" lang="en-US" altLang="zh-CN" sz="2000" b="0" i="0" u="none" strike="noStrike" kern="1200" cap="none" spc="0" normalizeH="0" baseline="0" noProof="0" dirty="0">
                    <a:ln>
                      <a:noFill/>
                    </a:ln>
                    <a:solidFill>
                      <a:srgbClr val="000000"/>
                    </a:solidFill>
                    <a:effectLst/>
                    <a:uLnTx/>
                    <a:uFillTx/>
                    <a:latin typeface="+mn-lt"/>
                    <a:ea typeface="+mn-ea"/>
                    <a:cs typeface="+mn-cs"/>
                  </a:rPr>
                  <a:t>            </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71873" y="912926"/>
                <a:ext cx="8528489" cy="5672835"/>
              </a:xfrm>
              <a:prstGeom prst="rect">
                <a:avLst/>
              </a:prstGeom>
              <a:blipFill>
                <a:blip r:embed="rId2"/>
                <a:stretch>
                  <a:fillRect l="-929" t="-860" b="-1075"/>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3"/>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54733"/>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41D0F56C-01D3-0132-C4F3-4453C2B6473E}"/>
              </a:ext>
            </a:extLst>
          </p:cNvPr>
          <p:cNvGraphicFramePr>
            <a:graphicFrameLocks noChangeAspect="1"/>
          </p:cNvGraphicFramePr>
          <p:nvPr>
            <p:extLst>
              <p:ext uri="{D42A27DB-BD31-4B8C-83A1-F6EECF244321}">
                <p14:modId xmlns:p14="http://schemas.microsoft.com/office/powerpoint/2010/main" val="429585298"/>
              </p:ext>
            </p:extLst>
          </p:nvPr>
        </p:nvGraphicFramePr>
        <p:xfrm>
          <a:off x="3461733" y="5120613"/>
          <a:ext cx="2491466" cy="576538"/>
        </p:xfrm>
        <a:graphic>
          <a:graphicData uri="http://schemas.openxmlformats.org/presentationml/2006/ole">
            <mc:AlternateContent xmlns:mc="http://schemas.openxmlformats.org/markup-compatibility/2006">
              <mc:Choice xmlns:v="urn:schemas-microsoft-com:vml" Requires="v">
                <p:oleObj name="Equation" r:id="rId4" imgW="1536480" imgH="355320" progId="Equation.DSMT4">
                  <p:embed/>
                </p:oleObj>
              </mc:Choice>
              <mc:Fallback>
                <p:oleObj name="Equation" r:id="rId4" imgW="1536480" imgH="355320" progId="Equation.DSMT4">
                  <p:embed/>
                  <p:pic>
                    <p:nvPicPr>
                      <p:cNvPr id="2" name="对象 1">
                        <a:extLst>
                          <a:ext uri="{FF2B5EF4-FFF2-40B4-BE49-F238E27FC236}">
                            <a16:creationId xmlns:a16="http://schemas.microsoft.com/office/drawing/2014/main" id="{41D0F56C-01D3-0132-C4F3-4453C2B6473E}"/>
                          </a:ext>
                        </a:extLst>
                      </p:cNvPr>
                      <p:cNvPicPr/>
                      <p:nvPr/>
                    </p:nvPicPr>
                    <p:blipFill>
                      <a:blip r:embed="rId5"/>
                      <a:stretch>
                        <a:fillRect/>
                      </a:stretch>
                    </p:blipFill>
                    <p:spPr>
                      <a:xfrm>
                        <a:off x="3461733" y="5120613"/>
                        <a:ext cx="2491466" cy="576538"/>
                      </a:xfrm>
                      <a:prstGeom prst="rect">
                        <a:avLst/>
                      </a:prstGeom>
                    </p:spPr>
                  </p:pic>
                </p:oleObj>
              </mc:Fallback>
            </mc:AlternateContent>
          </a:graphicData>
        </a:graphic>
      </p:graphicFrame>
    </p:spTree>
    <p:extLst>
      <p:ext uri="{BB962C8B-B14F-4D97-AF65-F5344CB8AC3E}">
        <p14:creationId xmlns:p14="http://schemas.microsoft.com/office/powerpoint/2010/main" val="92259775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r" defTabSz="914400" rtl="0" eaLnBrk="1" fontAlgn="base" latinLnBrk="0" hangingPunct="1">
              <a:lnSpc>
                <a:spcPct val="100000"/>
              </a:lnSpc>
              <a:spcBef>
                <a:spcPct val="0"/>
              </a:spcBef>
              <a:spcAft>
                <a:spcPct val="0"/>
              </a:spcAft>
              <a:buClrTx/>
              <a:buSzTx/>
              <a:buFontTx/>
              <a:buNone/>
            </a:pPr>
            <a:endParaRPr kumimoji="0" lang="zh-CN" altLang="en-US" sz="1650" b="0" i="0" u="none" strike="noStrike" cap="none" normalizeH="0" baseline="0">
              <a:ln>
                <a:noFill/>
              </a:ln>
              <a:solidFill>
                <a:schemeClr val="tx1"/>
              </a:solidFill>
              <a:effectLst/>
              <a:latin typeface="Tahoma" panose="020B0604030504040204" pitchFamily="34" charset="0"/>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sz="100"/>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53230" y="926223"/>
                <a:ext cx="8787570" cy="5016758"/>
              </a:xfrm>
              <a:prstGeom prst="rect">
                <a:avLst/>
              </a:prstGeom>
            </p:spPr>
            <p:txBody>
              <a:bodyPr wrap="square">
                <a:spAutoFit/>
              </a:bodyPr>
              <a:lstStyle/>
              <a:p>
                <a:pPr marL="342900" indent="-342900">
                  <a:buFont typeface="Wingdings" panose="05000000000000000000" pitchFamily="2" charset="2"/>
                  <a:buChar char="p"/>
                </a:pPr>
                <a:r>
                  <a:rPr lang="en-US" altLang="zh-CN" sz="2400" dirty="0">
                    <a:solidFill>
                      <a:srgbClr val="FF0000"/>
                    </a:solidFill>
                    <a:latin typeface="Times New Roman" panose="02020603050405020304" pitchFamily="18" charset="0"/>
                    <a:cs typeface="Times New Roman" panose="02020603050405020304" pitchFamily="18" charset="0"/>
                  </a:rPr>
                  <a:t>What is the difference between single-agent reinforcement learning and multi-agent reinforcement learning?</a:t>
                </a:r>
              </a:p>
              <a:p>
                <a:pPr marL="800100" lvl="1"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Problem Formulation: single-agent RL:</a:t>
                </a:r>
              </a:p>
              <a:p>
                <a:pPr lvl="2"/>
                <a:r>
                  <a:rPr lang="en-US" altLang="zh-CN" sz="2000" dirty="0">
                    <a:latin typeface="Times New Roman" panose="02020603050405020304" pitchFamily="18" charset="0"/>
                    <a:cs typeface="Times New Roman" panose="02020603050405020304" pitchFamily="18" charset="0"/>
                  </a:rPr>
                  <a:t>Markov Decision Process(MDP)</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𝑆</m:t>
                    </m:r>
                  </m:oMath>
                </a14:m>
                <a:r>
                  <a:rPr lang="en-US" altLang="zh-CN" sz="2000" dirty="0">
                    <a:latin typeface="Times New Roman" panose="02020603050405020304" pitchFamily="18" charset="0"/>
                    <a:cs typeface="Times New Roman" panose="02020603050405020304" pitchFamily="18" charset="0"/>
                  </a:rPr>
                  <a:t> denotes the state space</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𝐴</m:t>
                    </m:r>
                  </m:oMath>
                </a14:m>
                <a:r>
                  <a:rPr lang="en-US" altLang="zh-CN" sz="2000" dirty="0">
                    <a:latin typeface="Times New Roman" panose="02020603050405020304" pitchFamily="18" charset="0"/>
                    <a:cs typeface="Times New Roman" panose="02020603050405020304" pitchFamily="18" charset="0"/>
                  </a:rPr>
                  <a:t> is the action space</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𝑅</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𝑅</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𝑎</m:t>
                    </m:r>
                    <m:r>
                      <a:rPr lang="en-US" altLang="zh-CN" sz="2000" b="0" i="1"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is the reward function</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𝑇</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𝑆</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𝐴</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𝑆</m:t>
                    </m:r>
                    <m:r>
                      <a:rPr lang="en-US" altLang="zh-CN" sz="2000" b="0" i="1" smtClean="0">
                        <a:latin typeface="Cambria Math" panose="02040503050406030204" pitchFamily="18" charset="0"/>
                        <a:cs typeface="Times New Roman" panose="02020603050405020304" pitchFamily="18" charset="0"/>
                      </a:rPr>
                      <m:t>→[0,1]</m:t>
                    </m:r>
                  </m:oMath>
                </a14:m>
                <a:r>
                  <a:rPr lang="en-US" altLang="zh-CN" sz="2000" dirty="0">
                    <a:latin typeface="Times New Roman" panose="02020603050405020304" pitchFamily="18" charset="0"/>
                    <a:cs typeface="Times New Roman" panose="02020603050405020304" pitchFamily="18" charset="0"/>
                  </a:rPr>
                  <a:t> is the state transition function</a:t>
                </a:r>
              </a:p>
              <a:p>
                <a:pPr marL="1257300" lvl="2" indent="-342900">
                  <a:buFont typeface="Arial" panose="020B0604020202020204" pitchFamily="34" charset="0"/>
                  <a:buChar char="•"/>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0</m:t>
                        </m:r>
                      </m:sub>
                    </m:sSub>
                  </m:oMath>
                </a14:m>
                <a:r>
                  <a:rPr lang="en-US" altLang="zh-CN" sz="2000" dirty="0">
                    <a:latin typeface="Times New Roman" panose="02020603050405020304" pitchFamily="18" charset="0"/>
                    <a:cs typeface="Times New Roman" panose="02020603050405020304" pitchFamily="18" charset="0"/>
                  </a:rPr>
                  <a:t> is the distribution of the initial state</a:t>
                </a:r>
              </a:p>
              <a:p>
                <a:pPr marL="1257300" lvl="2" indent="-342900">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𝛾</m:t>
                    </m:r>
                  </m:oMath>
                </a14:m>
                <a:r>
                  <a:rPr lang="en-US" altLang="zh-CN" sz="2000" dirty="0">
                    <a:latin typeface="Times New Roman" panose="02020603050405020304" pitchFamily="18" charset="0"/>
                    <a:cs typeface="Times New Roman" panose="02020603050405020304" pitchFamily="18" charset="0"/>
                  </a:rPr>
                  <a:t> is a discount factor </a:t>
                </a:r>
              </a:p>
              <a:p>
                <a:pPr marL="1257300" lvl="2"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Goal: find the optimal policy that maximizes                                expected reward </a:t>
                </a:r>
              </a:p>
              <a:p>
                <a:pPr marL="1257300" lvl="2"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53230" y="926223"/>
                <a:ext cx="8787570" cy="5016758"/>
              </a:xfrm>
              <a:prstGeom prst="rect">
                <a:avLst/>
              </a:prstGeom>
              <a:blipFill>
                <a:blip r:embed="rId3"/>
                <a:stretch>
                  <a:fillRect l="-902" t="-972" r="-1248"/>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4"/>
          <a:stretch>
            <a:fillRect/>
          </a:stretch>
        </p:blipFill>
        <p:spPr>
          <a:xfrm>
            <a:off x="8402128" y="1"/>
            <a:ext cx="728916" cy="728916"/>
          </a:xfrm>
          <a:prstGeom prst="rect">
            <a:avLst/>
          </a:prstGeom>
        </p:spPr>
      </p:pic>
      <p:graphicFrame>
        <p:nvGraphicFramePr>
          <p:cNvPr id="2" name="对象 1">
            <a:extLst>
              <a:ext uri="{FF2B5EF4-FFF2-40B4-BE49-F238E27FC236}">
                <a16:creationId xmlns:a16="http://schemas.microsoft.com/office/drawing/2014/main" id="{C19E1A3D-AB2E-A131-CF6B-A383E77D3AE7}"/>
              </a:ext>
            </a:extLst>
          </p:cNvPr>
          <p:cNvGraphicFramePr>
            <a:graphicFrameLocks noChangeAspect="1"/>
          </p:cNvGraphicFramePr>
          <p:nvPr>
            <p:extLst>
              <p:ext uri="{D42A27DB-BD31-4B8C-83A1-F6EECF244321}">
                <p14:modId xmlns:p14="http://schemas.microsoft.com/office/powerpoint/2010/main" val="2426245191"/>
              </p:ext>
            </p:extLst>
          </p:nvPr>
        </p:nvGraphicFramePr>
        <p:xfrm>
          <a:off x="4547015" y="2048869"/>
          <a:ext cx="1806305" cy="396506"/>
        </p:xfrm>
        <a:graphic>
          <a:graphicData uri="http://schemas.openxmlformats.org/presentationml/2006/ole">
            <mc:AlternateContent xmlns:mc="http://schemas.openxmlformats.org/markup-compatibility/2006">
              <mc:Choice xmlns:v="urn:schemas-microsoft-com:vml" Requires="v">
                <p:oleObj name="Equation" r:id="rId5" imgW="1041120" imgH="228600" progId="Equation.DSMT4">
                  <p:embed/>
                </p:oleObj>
              </mc:Choice>
              <mc:Fallback>
                <p:oleObj name="Equation" r:id="rId5" imgW="1041120" imgH="228600" progId="Equation.DSMT4">
                  <p:embed/>
                  <p:pic>
                    <p:nvPicPr>
                      <p:cNvPr id="0" name=""/>
                      <p:cNvPicPr/>
                      <p:nvPr/>
                    </p:nvPicPr>
                    <p:blipFill>
                      <a:blip r:embed="rId6"/>
                      <a:stretch>
                        <a:fillRect/>
                      </a:stretch>
                    </p:blipFill>
                    <p:spPr>
                      <a:xfrm>
                        <a:off x="4547015" y="2048869"/>
                        <a:ext cx="1806305" cy="396506"/>
                      </a:xfrm>
                      <a:prstGeom prst="rect">
                        <a:avLst/>
                      </a:prstGeom>
                    </p:spPr>
                  </p:pic>
                </p:oleObj>
              </mc:Fallback>
            </mc:AlternateContent>
          </a:graphicData>
        </a:graphic>
      </p:graphicFrame>
      <p:pic>
        <p:nvPicPr>
          <p:cNvPr id="6" name="图形 5">
            <a:extLst>
              <a:ext uri="{FF2B5EF4-FFF2-40B4-BE49-F238E27FC236}">
                <a16:creationId xmlns:a16="http://schemas.microsoft.com/office/drawing/2014/main" id="{37192AED-790E-7A83-5BC8-384A8A5A56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90185" y="1344086"/>
            <a:ext cx="1950615" cy="4598895"/>
          </a:xfrm>
          <a:prstGeom prst="rect">
            <a:avLst/>
          </a:prstGeom>
        </p:spPr>
      </p:pic>
      <p:graphicFrame>
        <p:nvGraphicFramePr>
          <p:cNvPr id="7" name="对象 6">
            <a:extLst>
              <a:ext uri="{FF2B5EF4-FFF2-40B4-BE49-F238E27FC236}">
                <a16:creationId xmlns:a16="http://schemas.microsoft.com/office/drawing/2014/main" id="{D3442EE3-8268-FCBF-A00C-72C4916D3F68}"/>
              </a:ext>
            </a:extLst>
          </p:cNvPr>
          <p:cNvGraphicFramePr>
            <a:graphicFrameLocks noChangeAspect="1"/>
          </p:cNvGraphicFramePr>
          <p:nvPr>
            <p:extLst>
              <p:ext uri="{D42A27DB-BD31-4B8C-83A1-F6EECF244321}">
                <p14:modId xmlns:p14="http://schemas.microsoft.com/office/powerpoint/2010/main" val="3084886468"/>
              </p:ext>
            </p:extLst>
          </p:nvPr>
        </p:nvGraphicFramePr>
        <p:xfrm>
          <a:off x="4927600" y="2641600"/>
          <a:ext cx="914400" cy="198438"/>
        </p:xfrm>
        <a:graphic>
          <a:graphicData uri="http://schemas.openxmlformats.org/presentationml/2006/ole">
            <mc:AlternateContent xmlns:mc="http://schemas.openxmlformats.org/markup-compatibility/2006">
              <mc:Choice xmlns:v="urn:schemas-microsoft-com:vml" Requires="v">
                <p:oleObj name="Equation" r:id="rId9" imgW="914400" imgH="198720" progId="Equation.DSMT4">
                  <p:embed/>
                </p:oleObj>
              </mc:Choice>
              <mc:Fallback>
                <p:oleObj name="Equation" r:id="rId9" imgW="914400" imgH="198720" progId="Equation.DSMT4">
                  <p:embed/>
                  <p:pic>
                    <p:nvPicPr>
                      <p:cNvPr id="0" name=""/>
                      <p:cNvPicPr/>
                      <p:nvPr/>
                    </p:nvPicPr>
                    <p:blipFill>
                      <a:blip r:embed="rId10"/>
                      <a:stretch>
                        <a:fillRect/>
                      </a:stretch>
                    </p:blipFill>
                    <p:spPr>
                      <a:xfrm>
                        <a:off x="4927600" y="2641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7320899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71874" y="912926"/>
                <a:ext cx="8959170" cy="473905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Regularizers</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of </a:t>
                </a:r>
                <a14:m>
                  <m:oMath xmlns:m="http://schemas.openxmlformats.org/officeDocument/2006/math">
                    <m:sSub>
                      <m:sSub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𝑃</m:t>
                        </m:r>
                      </m:e>
                      <m:sub>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ub>
                    </m:sSub>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𝐼</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𝑂</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Mutual Information</a:t>
                </a:r>
              </a:p>
              <a:p>
                <a:pPr marL="1714500" marR="0" lvl="3"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If the observations are more identifiable, it is easier to infer the agent that visits the given observation most, which indicates the higher mutual information between the agent index and observation</a:t>
                </a: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505"/>
                  </a:spcBef>
                  <a:spcAft>
                    <a:spcPts val="0"/>
                  </a:spcAft>
                  <a:buClrTx/>
                  <a:buSzTx/>
                  <a:buFont typeface="Wingdings" panose="05000000000000000000" pitchFamily="2" charset="2"/>
                  <a:buChar char="Ø"/>
                  <a:tabLst>
                    <a:tab pos="270510" algn="l"/>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optimization objective of </a:t>
                </a:r>
                <a14:m>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𝑃</m:t>
                        </m:r>
                      </m:e>
                      <m:sub>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b>
                    </m:sSub>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𝐼</m:t>
                        </m:r>
                      </m:e>
                      <m:e>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𝑂</m:t>
                        </m:r>
                      </m:e>
                    </m:d>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is to minimize</a:t>
                </a:r>
              </a:p>
              <a:p>
                <a:pPr marL="0" marR="0" lvl="2" indent="0" algn="ctr" defTabSz="914400" rtl="0" eaLnBrk="1" fontAlgn="auto" latinLnBrk="0" hangingPunct="1">
                  <a:lnSpc>
                    <a:spcPct val="100000"/>
                  </a:lnSpc>
                  <a:spcBef>
                    <a:spcPts val="505"/>
                  </a:spcBef>
                  <a:spcAft>
                    <a:spcPts val="0"/>
                  </a:spcAft>
                  <a:buClrTx/>
                  <a:buSzTx/>
                  <a:buFontTx/>
                  <a:buNone/>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71874" y="912926"/>
                <a:ext cx="8959170" cy="4739054"/>
              </a:xfrm>
              <a:prstGeom prst="rect">
                <a:avLst/>
              </a:prstGeom>
              <a:blipFill>
                <a:blip r:embed="rId3"/>
                <a:stretch>
                  <a:fillRect l="-884" t="-1030" r="-748"/>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4"/>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A9235E96-FD70-9A84-CE82-1BB738B01C35}"/>
              </a:ext>
            </a:extLst>
          </p:cNvPr>
          <p:cNvGraphicFramePr>
            <a:graphicFrameLocks noChangeAspect="1"/>
          </p:cNvGraphicFramePr>
          <p:nvPr/>
        </p:nvGraphicFramePr>
        <p:xfrm>
          <a:off x="3378200" y="2552700"/>
          <a:ext cx="914400" cy="198438"/>
        </p:xfrm>
        <a:graphic>
          <a:graphicData uri="http://schemas.openxmlformats.org/presentationml/2006/ole">
            <mc:AlternateContent xmlns:mc="http://schemas.openxmlformats.org/markup-compatibility/2006">
              <mc:Choice xmlns:v="urn:schemas-microsoft-com:vml" Requires="v">
                <p:oleObj name="Equation" r:id="rId5" imgW="914400" imgH="198720" progId="Equation.DSMT4">
                  <p:embed/>
                </p:oleObj>
              </mc:Choice>
              <mc:Fallback>
                <p:oleObj name="Equation" r:id="rId5" imgW="914400" imgH="198720" progId="Equation.DSMT4">
                  <p:embed/>
                  <p:pic>
                    <p:nvPicPr>
                      <p:cNvPr id="2" name="对象 1">
                        <a:extLst>
                          <a:ext uri="{FF2B5EF4-FFF2-40B4-BE49-F238E27FC236}">
                            <a16:creationId xmlns:a16="http://schemas.microsoft.com/office/drawing/2014/main" id="{A9235E96-FD70-9A84-CE82-1BB738B01C35}"/>
                          </a:ext>
                        </a:extLst>
                      </p:cNvPr>
                      <p:cNvPicPr/>
                      <p:nvPr/>
                    </p:nvPicPr>
                    <p:blipFill>
                      <a:blip r:embed="rId6"/>
                      <a:stretch>
                        <a:fillRect/>
                      </a:stretch>
                    </p:blipFill>
                    <p:spPr>
                      <a:xfrm>
                        <a:off x="3378200" y="2552700"/>
                        <a:ext cx="914400" cy="198438"/>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4D4146ED-34E3-0C3F-9D11-FDC5BE7848CE}"/>
              </a:ext>
            </a:extLst>
          </p:cNvPr>
          <p:cNvGraphicFramePr>
            <a:graphicFrameLocks noChangeAspect="1"/>
          </p:cNvGraphicFramePr>
          <p:nvPr/>
        </p:nvGraphicFramePr>
        <p:xfrm>
          <a:off x="293168" y="5106788"/>
          <a:ext cx="8716582" cy="603501"/>
        </p:xfrm>
        <a:graphic>
          <a:graphicData uri="http://schemas.openxmlformats.org/presentationml/2006/ole">
            <mc:AlternateContent xmlns:mc="http://schemas.openxmlformats.org/markup-compatibility/2006">
              <mc:Choice xmlns:v="urn:schemas-microsoft-com:vml" Requires="v">
                <p:oleObj name="Equation" r:id="rId7" imgW="5130720" imgH="355320" progId="Equation.DSMT4">
                  <p:embed/>
                </p:oleObj>
              </mc:Choice>
              <mc:Fallback>
                <p:oleObj name="Equation" r:id="rId7" imgW="5130720" imgH="355320" progId="Equation.DSMT4">
                  <p:embed/>
                  <p:pic>
                    <p:nvPicPr>
                      <p:cNvPr id="3" name="对象 2">
                        <a:extLst>
                          <a:ext uri="{FF2B5EF4-FFF2-40B4-BE49-F238E27FC236}">
                            <a16:creationId xmlns:a16="http://schemas.microsoft.com/office/drawing/2014/main" id="{4D4146ED-34E3-0C3F-9D11-FDC5BE7848CE}"/>
                          </a:ext>
                        </a:extLst>
                      </p:cNvPr>
                      <p:cNvPicPr/>
                      <p:nvPr/>
                    </p:nvPicPr>
                    <p:blipFill>
                      <a:blip r:embed="rId8"/>
                      <a:stretch>
                        <a:fillRect/>
                      </a:stretch>
                    </p:blipFill>
                    <p:spPr>
                      <a:xfrm>
                        <a:off x="293168" y="5106788"/>
                        <a:ext cx="8716582" cy="60350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97E330C1-06E3-F379-EAF2-B4A66CF57A5A}"/>
              </a:ext>
            </a:extLst>
          </p:cNvPr>
          <p:cNvGraphicFramePr>
            <a:graphicFrameLocks noChangeAspect="1"/>
          </p:cNvGraphicFramePr>
          <p:nvPr/>
        </p:nvGraphicFramePr>
        <p:xfrm>
          <a:off x="3268969" y="3739725"/>
          <a:ext cx="2764980" cy="557643"/>
        </p:xfrm>
        <a:graphic>
          <a:graphicData uri="http://schemas.openxmlformats.org/presentationml/2006/ole">
            <mc:AlternateContent xmlns:mc="http://schemas.openxmlformats.org/markup-compatibility/2006">
              <mc:Choice xmlns:v="urn:schemas-microsoft-com:vml" Requires="v">
                <p:oleObj name="Equation" r:id="rId9" imgW="1511280" imgH="304560" progId="Equation.DSMT4">
                  <p:embed/>
                </p:oleObj>
              </mc:Choice>
              <mc:Fallback>
                <p:oleObj name="Equation" r:id="rId9" imgW="1511280" imgH="304560" progId="Equation.DSMT4">
                  <p:embed/>
                  <p:pic>
                    <p:nvPicPr>
                      <p:cNvPr id="6" name="对象 5">
                        <a:extLst>
                          <a:ext uri="{FF2B5EF4-FFF2-40B4-BE49-F238E27FC236}">
                            <a16:creationId xmlns:a16="http://schemas.microsoft.com/office/drawing/2014/main" id="{97E330C1-06E3-F379-EAF2-B4A66CF57A5A}"/>
                          </a:ext>
                        </a:extLst>
                      </p:cNvPr>
                      <p:cNvPicPr/>
                      <p:nvPr/>
                    </p:nvPicPr>
                    <p:blipFill>
                      <a:blip r:embed="rId10"/>
                      <a:stretch>
                        <a:fillRect/>
                      </a:stretch>
                    </p:blipFill>
                    <p:spPr>
                      <a:xfrm>
                        <a:off x="3268969" y="3739725"/>
                        <a:ext cx="2764980" cy="55764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A164152C-6AFC-FF22-96B4-60C7F3BACEB6}"/>
              </a:ext>
            </a:extLst>
          </p:cNvPr>
          <p:cNvGraphicFramePr>
            <a:graphicFrameLocks noChangeAspect="1"/>
          </p:cNvGraphicFramePr>
          <p:nvPr/>
        </p:nvGraphicFramePr>
        <p:xfrm>
          <a:off x="1660174" y="3054566"/>
          <a:ext cx="7106412" cy="779972"/>
        </p:xfrm>
        <a:graphic>
          <a:graphicData uri="http://schemas.openxmlformats.org/presentationml/2006/ole">
            <mc:AlternateContent xmlns:mc="http://schemas.openxmlformats.org/markup-compatibility/2006">
              <mc:Choice xmlns:v="urn:schemas-microsoft-com:vml" Requires="v">
                <p:oleObj name="Equation" r:id="rId11" imgW="4165560" imgH="457200" progId="Equation.DSMT4">
                  <p:embed/>
                </p:oleObj>
              </mc:Choice>
              <mc:Fallback>
                <p:oleObj name="Equation" r:id="rId11" imgW="4165560" imgH="457200" progId="Equation.DSMT4">
                  <p:embed/>
                  <p:pic>
                    <p:nvPicPr>
                      <p:cNvPr id="7" name="对象 6">
                        <a:extLst>
                          <a:ext uri="{FF2B5EF4-FFF2-40B4-BE49-F238E27FC236}">
                            <a16:creationId xmlns:a16="http://schemas.microsoft.com/office/drawing/2014/main" id="{A164152C-6AFC-FF22-96B4-60C7F3BACEB6}"/>
                          </a:ext>
                        </a:extLst>
                      </p:cNvPr>
                      <p:cNvPicPr/>
                      <p:nvPr/>
                    </p:nvPicPr>
                    <p:blipFill>
                      <a:blip r:embed="rId12"/>
                      <a:stretch>
                        <a:fillRect/>
                      </a:stretch>
                    </p:blipFill>
                    <p:spPr>
                      <a:xfrm>
                        <a:off x="1660174" y="3054566"/>
                        <a:ext cx="7106412" cy="779972"/>
                      </a:xfrm>
                      <a:prstGeom prst="rect">
                        <a:avLst/>
                      </a:prstGeom>
                    </p:spPr>
                  </p:pic>
                </p:oleObj>
              </mc:Fallback>
            </mc:AlternateContent>
          </a:graphicData>
        </a:graphic>
      </p:graphicFrame>
    </p:spTree>
    <p:extLst>
      <p:ext uri="{BB962C8B-B14F-4D97-AF65-F5344CB8AC3E}">
        <p14:creationId xmlns:p14="http://schemas.microsoft.com/office/powerpoint/2010/main" val="207704632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71874" y="912926"/>
            <a:ext cx="8959170" cy="151592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Implementation</a:t>
            </a:r>
          </a:p>
          <a:p>
            <a:pPr marL="0" marR="0" lvl="2" indent="0" algn="ctr" defTabSz="914400" rtl="0" eaLnBrk="1" fontAlgn="auto" latinLnBrk="0" hangingPunct="1">
              <a:lnSpc>
                <a:spcPct val="100000"/>
              </a:lnSpc>
              <a:spcBef>
                <a:spcPts val="505"/>
              </a:spcBef>
              <a:spcAft>
                <a:spcPts val="0"/>
              </a:spcAft>
              <a:buClrTx/>
              <a:buSzTx/>
              <a:buFontTx/>
              <a:buNone/>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A9235E96-FD70-9A84-CE82-1BB738B01C35}"/>
              </a:ext>
            </a:extLst>
          </p:cNvPr>
          <p:cNvGraphicFramePr>
            <a:graphicFrameLocks noChangeAspect="1"/>
          </p:cNvGraphicFramePr>
          <p:nvPr/>
        </p:nvGraphicFramePr>
        <p:xfrm>
          <a:off x="3378200" y="25527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2" name="对象 1">
                        <a:extLst>
                          <a:ext uri="{FF2B5EF4-FFF2-40B4-BE49-F238E27FC236}">
                            <a16:creationId xmlns:a16="http://schemas.microsoft.com/office/drawing/2014/main" id="{A9235E96-FD70-9A84-CE82-1BB738B01C35}"/>
                          </a:ext>
                        </a:extLst>
                      </p:cNvPr>
                      <p:cNvPicPr/>
                      <p:nvPr/>
                    </p:nvPicPr>
                    <p:blipFill>
                      <a:blip r:embed="rId4"/>
                      <a:stretch>
                        <a:fillRect/>
                      </a:stretch>
                    </p:blipFill>
                    <p:spPr>
                      <a:xfrm>
                        <a:off x="3378200" y="2552700"/>
                        <a:ext cx="914400" cy="198438"/>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F594D506-C761-4CF8-1C18-51C5E59B32C3}"/>
              </a:ext>
            </a:extLst>
          </p:cNvPr>
          <p:cNvPicPr>
            <a:picLocks noChangeAspect="1"/>
          </p:cNvPicPr>
          <p:nvPr/>
        </p:nvPicPr>
        <p:blipFill>
          <a:blip r:embed="rId5"/>
          <a:stretch>
            <a:fillRect/>
          </a:stretch>
        </p:blipFill>
        <p:spPr>
          <a:xfrm>
            <a:off x="775268" y="1686201"/>
            <a:ext cx="7752381" cy="3066667"/>
          </a:xfrm>
          <a:prstGeom prst="rect">
            <a:avLst/>
          </a:prstGeom>
        </p:spPr>
      </p:pic>
      <mc:AlternateContent xmlns:mc="http://schemas.openxmlformats.org/markup-compatibility/2006" xmlns:a14="http://schemas.microsoft.com/office/drawing/2010/main">
        <mc:Choice Requires="a14">
          <p:sp>
            <p:nvSpPr>
              <p:cNvPr id="16" name="object 3">
                <a:extLst>
                  <a:ext uri="{FF2B5EF4-FFF2-40B4-BE49-F238E27FC236}">
                    <a16:creationId xmlns:a16="http://schemas.microsoft.com/office/drawing/2014/main" id="{0639E358-8195-B375-9542-1FE8E2C6A85A}"/>
                  </a:ext>
                </a:extLst>
              </p:cNvPr>
              <p:cNvSpPr txBox="1"/>
              <p:nvPr/>
            </p:nvSpPr>
            <p:spPr>
              <a:xfrm>
                <a:off x="319634" y="4769477"/>
                <a:ext cx="3972966" cy="1318310"/>
              </a:xfrm>
              <a:prstGeom prst="rect">
                <a:avLst/>
              </a:prstGeom>
            </p:spPr>
            <p:txBody>
              <a:bodyPr vert="horz" wrap="square" lIns="0" tIns="86360" rIns="0" bIns="0" rtlCol="0">
                <a:spAutoFit/>
              </a:bodyPr>
              <a:lstStyle/>
              <a:p>
                <a:pPr marL="111600" marR="0" lvl="0" indent="-212400" algn="l" defTabSz="914400" rtl="0" eaLnBrk="1" fontAlgn="auto" latinLnBrk="0" hangingPunct="1">
                  <a:lnSpc>
                    <a:spcPct val="100000"/>
                  </a:lnSpc>
                  <a:spcBef>
                    <a:spcPts val="505"/>
                  </a:spcBef>
                  <a:spcAft>
                    <a:spcPts val="0"/>
                  </a:spcAft>
                  <a:buClrTx/>
                  <a:buSzTx/>
                  <a:buFont typeface="Wingdings"/>
                  <a:buChar char=""/>
                  <a:tabLst>
                    <a:tab pos="270510" algn="l"/>
                  </a:tabLst>
                  <a:defRPr/>
                </a:pP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MAAC is an off-policy actor-critic algorithm, where each agent learns its own critic, thus it is convenient to directly give the shaped reward </a:t>
                </a:r>
                <a14:m>
                  <m:oMath xmlns:m="http://schemas.openxmlformats.org/officeDocument/2006/math">
                    <m:r>
                      <m:rPr>
                        <m:sty m:val="p"/>
                      </m:rPr>
                      <a:rPr kumimoji="0" lang="en-US" altLang="zh-CN" sz="1600" b="0" i="0"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r</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 </m:t>
                    </m:r>
                    <m:r>
                      <a:rPr kumimoji="0" lang="zh-CN" altLang="en-US"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𝛼</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𝑝</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m:t>
                    </m:r>
                    <m:sSub>
                      <m:sSubPr>
                        <m:ctrlP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ctrlPr>
                      </m:sSubPr>
                      <m:e>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𝑜</m:t>
                        </m:r>
                      </m:e>
                      <m: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sub>
                    </m:s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m:t>
                    </m:r>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to the critic of each agent I, without modifying other components</a:t>
                </a:r>
              </a:p>
            </p:txBody>
          </p:sp>
        </mc:Choice>
        <mc:Fallback xmlns="">
          <p:sp>
            <p:nvSpPr>
              <p:cNvPr id="16" name="object 3">
                <a:extLst>
                  <a:ext uri="{FF2B5EF4-FFF2-40B4-BE49-F238E27FC236}">
                    <a16:creationId xmlns:a16="http://schemas.microsoft.com/office/drawing/2014/main" id="{0639E358-8195-B375-9542-1FE8E2C6A85A}"/>
                  </a:ext>
                </a:extLst>
              </p:cNvPr>
              <p:cNvSpPr txBox="1">
                <a:spLocks noRot="1" noChangeAspect="1" noMove="1" noResize="1" noEditPoints="1" noAdjustHandles="1" noChangeArrowheads="1" noChangeShapeType="1" noTextEdit="1"/>
              </p:cNvSpPr>
              <p:nvPr/>
            </p:nvSpPr>
            <p:spPr>
              <a:xfrm>
                <a:off x="319634" y="4769477"/>
                <a:ext cx="3972966" cy="1318310"/>
              </a:xfrm>
              <a:prstGeom prst="rect">
                <a:avLst/>
              </a:prstGeom>
              <a:blipFill>
                <a:blip r:embed="rId7"/>
                <a:stretch>
                  <a:fillRect l="-2914" r="-3528" b="-82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3">
                <a:extLst>
                  <a:ext uri="{FF2B5EF4-FFF2-40B4-BE49-F238E27FC236}">
                    <a16:creationId xmlns:a16="http://schemas.microsoft.com/office/drawing/2014/main" id="{71662F98-8439-19B4-B76B-40E0D686D2AF}"/>
                  </a:ext>
                </a:extLst>
              </p:cNvPr>
              <p:cNvSpPr txBox="1"/>
              <p:nvPr/>
            </p:nvSpPr>
            <p:spPr>
              <a:xfrm>
                <a:off x="4651458" y="4752868"/>
                <a:ext cx="4519268" cy="1413207"/>
              </a:xfrm>
              <a:prstGeom prst="rect">
                <a:avLst/>
              </a:prstGeom>
            </p:spPr>
            <p:txBody>
              <a:bodyPr vert="horz" wrap="square" lIns="0" tIns="86360" rIns="0" bIns="0" rtlCol="0">
                <a:spAutoFit/>
              </a:bodyPr>
              <a:lstStyle/>
              <a:p>
                <a:pPr marL="111600" marR="0" lvl="0" indent="-212400" algn="l" defTabSz="914400" rtl="0" eaLnBrk="1" fontAlgn="auto" latinLnBrk="0" hangingPunct="1">
                  <a:lnSpc>
                    <a:spcPct val="100000"/>
                  </a:lnSpc>
                  <a:spcBef>
                    <a:spcPts val="505"/>
                  </a:spcBef>
                  <a:spcAft>
                    <a:spcPts val="0"/>
                  </a:spcAft>
                  <a:buClrTx/>
                  <a:buSzTx/>
                  <a:buFont typeface="Wingdings"/>
                  <a:buChar char=""/>
                  <a:tabLst>
                    <a:tab pos="270510" algn="l"/>
                  </a:tabLst>
                  <a:defRPr/>
                </a:pP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Introduce an auxiliary gradient of the intrinsic reward to the individual action-value function </a:t>
                </a:r>
                <a14:m>
                  <m:oMath xmlns:m="http://schemas.openxmlformats.org/officeDocument/2006/math">
                    <m:sSubSup>
                      <m:sSubSupPr>
                        <m:ctrlP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ctrlPr>
                      </m:sSubSupPr>
                      <m:e>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𝑄</m:t>
                        </m:r>
                      </m:e>
                      <m:sub>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𝑖</m:t>
                        </m:r>
                      </m:sub>
                      <m:sup>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𝑎</m:t>
                        </m:r>
                      </m:sup>
                    </m:sSubSup>
                  </m:oMath>
                </a14:m>
                <a:endPar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11600" marR="0" lvl="0" indent="-212400" algn="l" defTabSz="914400" rtl="0" eaLnBrk="1" fontAlgn="auto" latinLnBrk="0" hangingPunct="1">
                  <a:lnSpc>
                    <a:spcPct val="100000"/>
                  </a:lnSpc>
                  <a:spcBef>
                    <a:spcPts val="505"/>
                  </a:spcBef>
                  <a:spcAft>
                    <a:spcPts val="0"/>
                  </a:spcAft>
                  <a:buClrTx/>
                  <a:buSzTx/>
                  <a:buFont typeface="Wingdings"/>
                  <a:buChar char=""/>
                  <a:tabLst>
                    <a:tab pos="270510" algn="l"/>
                  </a:tabLst>
                  <a:defRPr/>
                </a:pP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Each agent </a:t>
                </a:r>
                <a:r>
                  <a:rPr kumimoji="0" lang="en-US" altLang="zh-CN" sz="1600" b="0" i="0" u="none" strike="noStrike" kern="1200" cap="none" spc="-5"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i</a:t>
                </a: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learns an intrinsic value function (IVF) </a:t>
                </a:r>
                <a14:m>
                  <m:oMath xmlns:m="http://schemas.openxmlformats.org/officeDocument/2006/math">
                    <m:sSubSup>
                      <m:sSubSupPr>
                        <m:ctrlP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ctrlPr>
                      </m:sSubSupPr>
                      <m:e>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𝑄</m:t>
                        </m:r>
                      </m:e>
                      <m: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sub>
                      <m:sup>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𝑝</m:t>
                        </m:r>
                      </m:sup>
                    </m:sSubSup>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which takes as input the observation </a:t>
                </a:r>
                <a14:m>
                  <m:oMath xmlns:m="http://schemas.openxmlformats.org/officeDocument/2006/math">
                    <m:sSub>
                      <m:sSubPr>
                        <m:ctrlP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𝑜</m:t>
                        </m:r>
                      </m:e>
                      <m:sub>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𝑖</m:t>
                        </m:r>
                      </m:sub>
                    </m:sSub>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the individual action-value vector </a:t>
                </a:r>
                <a14:m>
                  <m:oMath xmlns:m="http://schemas.openxmlformats.org/officeDocument/2006/math">
                    <m:sSubSup>
                      <m:sSubSupPr>
                        <m:ctrlP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ctrlPr>
                      </m:sSubSupPr>
                      <m:e>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𝑄</m:t>
                        </m:r>
                      </m:e>
                      <m: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sub>
                      <m:sup>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𝑎</m:t>
                        </m:r>
                      </m:sup>
                    </m:sSubSup>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14:m>
                  <m:oMath xmlns:m="http://schemas.openxmlformats.org/officeDocument/2006/math">
                    <m:sSub>
                      <m:sSubPr>
                        <m:ctrlP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ctrlPr>
                      </m:sSubPr>
                      <m:e>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𝑜</m:t>
                        </m:r>
                      </m:e>
                      <m: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sub>
                    </m:sSub>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p:txBody>
          </p:sp>
        </mc:Choice>
        <mc:Fallback xmlns="">
          <p:sp>
            <p:nvSpPr>
              <p:cNvPr id="17" name="object 3">
                <a:extLst>
                  <a:ext uri="{FF2B5EF4-FFF2-40B4-BE49-F238E27FC236}">
                    <a16:creationId xmlns:a16="http://schemas.microsoft.com/office/drawing/2014/main" id="{71662F98-8439-19B4-B76B-40E0D686D2AF}"/>
                  </a:ext>
                </a:extLst>
              </p:cNvPr>
              <p:cNvSpPr txBox="1">
                <a:spLocks noRot="1" noChangeAspect="1" noMove="1" noResize="1" noEditPoints="1" noAdjustHandles="1" noChangeArrowheads="1" noChangeShapeType="1" noTextEdit="1"/>
              </p:cNvSpPr>
              <p:nvPr/>
            </p:nvSpPr>
            <p:spPr>
              <a:xfrm>
                <a:off x="4651458" y="4752868"/>
                <a:ext cx="4519268" cy="1413207"/>
              </a:xfrm>
              <a:prstGeom prst="rect">
                <a:avLst/>
              </a:prstGeom>
              <a:blipFill>
                <a:blip r:embed="rId8"/>
                <a:stretch>
                  <a:fillRect l="-2564" r="-1889" b="-7792"/>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9FD802A6-FE24-B047-BC09-B3403E13B2ED}"/>
              </a:ext>
            </a:extLst>
          </p:cNvPr>
          <p:cNvPicPr>
            <a:picLocks noChangeAspect="1"/>
          </p:cNvPicPr>
          <p:nvPr/>
        </p:nvPicPr>
        <p:blipFill>
          <a:blip r:embed="rId9"/>
          <a:stretch>
            <a:fillRect/>
          </a:stretch>
        </p:blipFill>
        <p:spPr>
          <a:xfrm>
            <a:off x="3652751" y="6138265"/>
            <a:ext cx="5490614" cy="208655"/>
          </a:xfrm>
          <a:prstGeom prst="rect">
            <a:avLst/>
          </a:prstGeom>
        </p:spPr>
      </p:pic>
    </p:spTree>
    <p:extLst>
      <p:ext uri="{BB962C8B-B14F-4D97-AF65-F5344CB8AC3E}">
        <p14:creationId xmlns:p14="http://schemas.microsoft.com/office/powerpoint/2010/main" val="5865911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71874" y="912926"/>
            <a:ext cx="8959170" cy="151592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Implementation</a:t>
            </a:r>
          </a:p>
          <a:p>
            <a:pPr marL="0" marR="0" lvl="2" indent="0" algn="ctr" defTabSz="914400" rtl="0" eaLnBrk="1" fontAlgn="auto" latinLnBrk="0" hangingPunct="1">
              <a:lnSpc>
                <a:spcPct val="100000"/>
              </a:lnSpc>
              <a:spcBef>
                <a:spcPts val="505"/>
              </a:spcBef>
              <a:spcAft>
                <a:spcPts val="0"/>
              </a:spcAft>
              <a:buClrTx/>
              <a:buSzTx/>
              <a:buFontTx/>
              <a:buNone/>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A9235E96-FD70-9A84-CE82-1BB738B01C35}"/>
              </a:ext>
            </a:extLst>
          </p:cNvPr>
          <p:cNvGraphicFramePr>
            <a:graphicFrameLocks noChangeAspect="1"/>
          </p:cNvGraphicFramePr>
          <p:nvPr/>
        </p:nvGraphicFramePr>
        <p:xfrm>
          <a:off x="3378200" y="25527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2" name="对象 1">
                        <a:extLst>
                          <a:ext uri="{FF2B5EF4-FFF2-40B4-BE49-F238E27FC236}">
                            <a16:creationId xmlns:a16="http://schemas.microsoft.com/office/drawing/2014/main" id="{A9235E96-FD70-9A84-CE82-1BB738B01C35}"/>
                          </a:ext>
                        </a:extLst>
                      </p:cNvPr>
                      <p:cNvPicPr/>
                      <p:nvPr/>
                    </p:nvPicPr>
                    <p:blipFill>
                      <a:blip r:embed="rId4"/>
                      <a:stretch>
                        <a:fillRect/>
                      </a:stretch>
                    </p:blipFill>
                    <p:spPr>
                      <a:xfrm>
                        <a:off x="3378200" y="2552700"/>
                        <a:ext cx="914400" cy="198438"/>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F594D506-C761-4CF8-1C18-51C5E59B32C3}"/>
              </a:ext>
            </a:extLst>
          </p:cNvPr>
          <p:cNvPicPr>
            <a:picLocks noChangeAspect="1"/>
          </p:cNvPicPr>
          <p:nvPr/>
        </p:nvPicPr>
        <p:blipFill>
          <a:blip r:embed="rId5"/>
          <a:stretch>
            <a:fillRect/>
          </a:stretch>
        </p:blipFill>
        <p:spPr>
          <a:xfrm>
            <a:off x="775268" y="1686201"/>
            <a:ext cx="7752381" cy="3066667"/>
          </a:xfrm>
          <a:prstGeom prst="rect">
            <a:avLst/>
          </a:prstGeom>
        </p:spPr>
      </p:pic>
      <mc:AlternateContent xmlns:mc="http://schemas.openxmlformats.org/markup-compatibility/2006" xmlns:a14="http://schemas.microsoft.com/office/drawing/2010/main">
        <mc:Choice Requires="a14">
          <p:sp>
            <p:nvSpPr>
              <p:cNvPr id="16" name="object 3">
                <a:extLst>
                  <a:ext uri="{FF2B5EF4-FFF2-40B4-BE49-F238E27FC236}">
                    <a16:creationId xmlns:a16="http://schemas.microsoft.com/office/drawing/2014/main" id="{0639E358-8195-B375-9542-1FE8E2C6A85A}"/>
                  </a:ext>
                </a:extLst>
              </p:cNvPr>
              <p:cNvSpPr txBox="1"/>
              <p:nvPr/>
            </p:nvSpPr>
            <p:spPr>
              <a:xfrm>
                <a:off x="319634" y="4769477"/>
                <a:ext cx="3972966" cy="1318310"/>
              </a:xfrm>
              <a:prstGeom prst="rect">
                <a:avLst/>
              </a:prstGeom>
            </p:spPr>
            <p:txBody>
              <a:bodyPr vert="horz" wrap="square" lIns="0" tIns="86360" rIns="0" bIns="0" rtlCol="0">
                <a:spAutoFit/>
              </a:bodyPr>
              <a:lstStyle/>
              <a:p>
                <a:pPr marL="111600" marR="0" lvl="0" indent="-212400" algn="l" defTabSz="914400" rtl="0" eaLnBrk="1" fontAlgn="auto" latinLnBrk="0" hangingPunct="1">
                  <a:lnSpc>
                    <a:spcPct val="100000"/>
                  </a:lnSpc>
                  <a:spcBef>
                    <a:spcPts val="505"/>
                  </a:spcBef>
                  <a:spcAft>
                    <a:spcPts val="0"/>
                  </a:spcAft>
                  <a:buClrTx/>
                  <a:buSzTx/>
                  <a:buFont typeface="Wingdings"/>
                  <a:buChar char=""/>
                  <a:tabLst>
                    <a:tab pos="270510" algn="l"/>
                  </a:tabLst>
                  <a:defRPr/>
                </a:pP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MAAC is an off-policy actor-critic algorithm, where each agent learns its own critic, thus it is convenient to directly give the shaped reward </a:t>
                </a:r>
                <a14:m>
                  <m:oMath xmlns:m="http://schemas.openxmlformats.org/officeDocument/2006/math">
                    <m:r>
                      <m:rPr>
                        <m:sty m:val="p"/>
                      </m:rPr>
                      <a:rPr kumimoji="0" lang="en-US" altLang="zh-CN" sz="1600" b="0" i="0"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r</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 </m:t>
                    </m:r>
                    <m:r>
                      <a:rPr kumimoji="0" lang="zh-CN" altLang="en-US"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𝛼</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𝑝</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m:t>
                    </m:r>
                    <m:sSub>
                      <m:sSubPr>
                        <m:ctrlP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ctrlPr>
                      </m:sSubPr>
                      <m:e>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𝑜</m:t>
                        </m:r>
                      </m:e>
                      <m: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sub>
                    </m:s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m:t>
                    </m:r>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to the critic of each agent I, without modifying other components</a:t>
                </a:r>
              </a:p>
            </p:txBody>
          </p:sp>
        </mc:Choice>
        <mc:Fallback xmlns="">
          <p:sp>
            <p:nvSpPr>
              <p:cNvPr id="16" name="object 3">
                <a:extLst>
                  <a:ext uri="{FF2B5EF4-FFF2-40B4-BE49-F238E27FC236}">
                    <a16:creationId xmlns:a16="http://schemas.microsoft.com/office/drawing/2014/main" id="{0639E358-8195-B375-9542-1FE8E2C6A85A}"/>
                  </a:ext>
                </a:extLst>
              </p:cNvPr>
              <p:cNvSpPr txBox="1">
                <a:spLocks noRot="1" noChangeAspect="1" noMove="1" noResize="1" noEditPoints="1" noAdjustHandles="1" noChangeArrowheads="1" noChangeShapeType="1" noTextEdit="1"/>
              </p:cNvSpPr>
              <p:nvPr/>
            </p:nvSpPr>
            <p:spPr>
              <a:xfrm>
                <a:off x="319634" y="4769477"/>
                <a:ext cx="3972966" cy="1318310"/>
              </a:xfrm>
              <a:prstGeom prst="rect">
                <a:avLst/>
              </a:prstGeom>
              <a:blipFill>
                <a:blip r:embed="rId7"/>
                <a:stretch>
                  <a:fillRect l="-2914" r="-3528" b="-82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3">
                <a:extLst>
                  <a:ext uri="{FF2B5EF4-FFF2-40B4-BE49-F238E27FC236}">
                    <a16:creationId xmlns:a16="http://schemas.microsoft.com/office/drawing/2014/main" id="{71662F98-8439-19B4-B76B-40E0D686D2AF}"/>
                  </a:ext>
                </a:extLst>
              </p:cNvPr>
              <p:cNvSpPr txBox="1"/>
              <p:nvPr/>
            </p:nvSpPr>
            <p:spPr>
              <a:xfrm>
                <a:off x="4651458" y="4752868"/>
                <a:ext cx="4519268" cy="1413207"/>
              </a:xfrm>
              <a:prstGeom prst="rect">
                <a:avLst/>
              </a:prstGeom>
            </p:spPr>
            <p:txBody>
              <a:bodyPr vert="horz" wrap="square" lIns="0" tIns="86360" rIns="0" bIns="0" rtlCol="0">
                <a:spAutoFit/>
              </a:bodyPr>
              <a:lstStyle/>
              <a:p>
                <a:pPr marL="111600" marR="0" lvl="0" indent="-212400" algn="l" defTabSz="914400" rtl="0" eaLnBrk="1" fontAlgn="auto" latinLnBrk="0" hangingPunct="1">
                  <a:lnSpc>
                    <a:spcPct val="100000"/>
                  </a:lnSpc>
                  <a:spcBef>
                    <a:spcPts val="505"/>
                  </a:spcBef>
                  <a:spcAft>
                    <a:spcPts val="0"/>
                  </a:spcAft>
                  <a:buClrTx/>
                  <a:buSzTx/>
                  <a:buFont typeface="Wingdings"/>
                  <a:buChar char=""/>
                  <a:tabLst>
                    <a:tab pos="270510" algn="l"/>
                  </a:tabLst>
                  <a:defRPr/>
                </a:pP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Introduce an auxiliary gradient of the intrinsic reward to the individual action-value function </a:t>
                </a:r>
                <a14:m>
                  <m:oMath xmlns:m="http://schemas.openxmlformats.org/officeDocument/2006/math">
                    <m:sSubSup>
                      <m:sSubSupPr>
                        <m:ctrlP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ctrlPr>
                      </m:sSubSupPr>
                      <m:e>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𝑄</m:t>
                        </m:r>
                      </m:e>
                      <m:sub>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𝑖</m:t>
                        </m:r>
                      </m:sub>
                      <m:sup>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𝑎</m:t>
                        </m:r>
                      </m:sup>
                    </m:sSubSup>
                  </m:oMath>
                </a14:m>
                <a:endPar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11600" marR="0" lvl="0" indent="-212400" algn="l" defTabSz="914400" rtl="0" eaLnBrk="1" fontAlgn="auto" latinLnBrk="0" hangingPunct="1">
                  <a:lnSpc>
                    <a:spcPct val="100000"/>
                  </a:lnSpc>
                  <a:spcBef>
                    <a:spcPts val="505"/>
                  </a:spcBef>
                  <a:spcAft>
                    <a:spcPts val="0"/>
                  </a:spcAft>
                  <a:buClrTx/>
                  <a:buSzTx/>
                  <a:buFont typeface="Wingdings"/>
                  <a:buChar char=""/>
                  <a:tabLst>
                    <a:tab pos="270510" algn="l"/>
                  </a:tabLst>
                  <a:defRPr/>
                </a:pP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Each agent I learns an intrinsic value function (IVF) </a:t>
                </a:r>
                <a14:m>
                  <m:oMath xmlns:m="http://schemas.openxmlformats.org/officeDocument/2006/math">
                    <m:sSubSup>
                      <m:sSubSupPr>
                        <m:ctrlP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ctrlPr>
                      </m:sSubSupPr>
                      <m:e>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𝑄</m:t>
                        </m:r>
                      </m:e>
                      <m: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sub>
                      <m:sup>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𝑝</m:t>
                        </m:r>
                      </m:sup>
                    </m:sSubSup>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which takes as input the observation </a:t>
                </a:r>
                <a14:m>
                  <m:oMath xmlns:m="http://schemas.openxmlformats.org/officeDocument/2006/math">
                    <m:sSub>
                      <m:sSubPr>
                        <m:ctrlP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𝑜</m:t>
                        </m:r>
                      </m:e>
                      <m:sub>
                        <m:r>
                          <a:rPr kumimoji="0" lang="en-US" altLang="zh-CN" sz="1600" b="0" i="1" u="none" strike="noStrike" kern="1200" cap="none" spc="-5" normalizeH="0" baseline="0" noProof="0" smtClean="0">
                            <a:ln>
                              <a:noFill/>
                            </a:ln>
                            <a:solidFill>
                              <a:srgbClr val="000000"/>
                            </a:solidFill>
                            <a:effectLst/>
                            <a:uLnTx/>
                            <a:uFillTx/>
                            <a:latin typeface="Cambria Math" panose="02040503050406030204" pitchFamily="18" charset="0"/>
                            <a:ea typeface="+mn-ea"/>
                            <a:cs typeface="Arial"/>
                          </a:rPr>
                          <m:t>𝑖</m:t>
                        </m:r>
                      </m:sub>
                    </m:sSub>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the individual action-value vector </a:t>
                </a:r>
                <a14:m>
                  <m:oMath xmlns:m="http://schemas.openxmlformats.org/officeDocument/2006/math">
                    <m:sSubSup>
                      <m:sSubSupPr>
                        <m:ctrlP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ctrlPr>
                      </m:sSubSupPr>
                      <m:e>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𝑄</m:t>
                        </m:r>
                      </m:e>
                      <m: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sub>
                      <m:sup>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𝑎</m:t>
                        </m:r>
                      </m:sup>
                    </m:sSubSup>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14:m>
                  <m:oMath xmlns:m="http://schemas.openxmlformats.org/officeDocument/2006/math">
                    <m:sSub>
                      <m:sSubPr>
                        <m:ctrlP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ctrlPr>
                      </m:sSubPr>
                      <m:e>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𝑜</m:t>
                        </m:r>
                      </m:e>
                      <m:sub>
                        <m:r>
                          <a:rPr kumimoji="0" lang="en-US" altLang="zh-CN" sz="1600" b="0" i="1" u="none" strike="noStrike" kern="1200" cap="none" spc="-5" normalizeH="0" baseline="0" noProof="0">
                            <a:ln>
                              <a:noFill/>
                            </a:ln>
                            <a:solidFill>
                              <a:srgbClr val="000000"/>
                            </a:solidFill>
                            <a:effectLst/>
                            <a:uLnTx/>
                            <a:uFillTx/>
                            <a:latin typeface="Cambria Math" panose="02040503050406030204" pitchFamily="18" charset="0"/>
                            <a:ea typeface="+mn-ea"/>
                            <a:cs typeface="Arial"/>
                          </a:rPr>
                          <m:t>𝑖</m:t>
                        </m:r>
                      </m:sub>
                    </m:sSub>
                  </m:oMath>
                </a14:m>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p:txBody>
          </p:sp>
        </mc:Choice>
        <mc:Fallback xmlns="">
          <p:sp>
            <p:nvSpPr>
              <p:cNvPr id="17" name="object 3">
                <a:extLst>
                  <a:ext uri="{FF2B5EF4-FFF2-40B4-BE49-F238E27FC236}">
                    <a16:creationId xmlns:a16="http://schemas.microsoft.com/office/drawing/2014/main" id="{71662F98-8439-19B4-B76B-40E0D686D2AF}"/>
                  </a:ext>
                </a:extLst>
              </p:cNvPr>
              <p:cNvSpPr txBox="1">
                <a:spLocks noRot="1" noChangeAspect="1" noMove="1" noResize="1" noEditPoints="1" noAdjustHandles="1" noChangeArrowheads="1" noChangeShapeType="1" noTextEdit="1"/>
              </p:cNvSpPr>
              <p:nvPr/>
            </p:nvSpPr>
            <p:spPr>
              <a:xfrm>
                <a:off x="4651458" y="4752868"/>
                <a:ext cx="4519268" cy="1413207"/>
              </a:xfrm>
              <a:prstGeom prst="rect">
                <a:avLst/>
              </a:prstGeom>
              <a:blipFill>
                <a:blip r:embed="rId8"/>
                <a:stretch>
                  <a:fillRect l="-2564" r="-2159" b="-7792"/>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9FD802A6-FE24-B047-BC09-B3403E13B2ED}"/>
              </a:ext>
            </a:extLst>
          </p:cNvPr>
          <p:cNvPicPr>
            <a:picLocks noChangeAspect="1"/>
          </p:cNvPicPr>
          <p:nvPr/>
        </p:nvPicPr>
        <p:blipFill>
          <a:blip r:embed="rId9"/>
          <a:stretch>
            <a:fillRect/>
          </a:stretch>
        </p:blipFill>
        <p:spPr>
          <a:xfrm>
            <a:off x="3652751" y="6138265"/>
            <a:ext cx="5490614" cy="208655"/>
          </a:xfrm>
          <a:prstGeom prst="rect">
            <a:avLst/>
          </a:prstGeom>
        </p:spPr>
      </p:pic>
    </p:spTree>
    <p:extLst>
      <p:ext uri="{BB962C8B-B14F-4D97-AF65-F5344CB8AC3E}">
        <p14:creationId xmlns:p14="http://schemas.microsoft.com/office/powerpoint/2010/main" val="342330925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71874" y="912926"/>
            <a:ext cx="8959170" cy="151592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Environment</a:t>
            </a:r>
          </a:p>
          <a:p>
            <a:pPr marL="0" marR="0" lvl="2" indent="0" algn="ctr" defTabSz="914400" rtl="0" eaLnBrk="1" fontAlgn="auto" latinLnBrk="0" hangingPunct="1">
              <a:lnSpc>
                <a:spcPct val="100000"/>
              </a:lnSpc>
              <a:spcBef>
                <a:spcPts val="505"/>
              </a:spcBef>
              <a:spcAft>
                <a:spcPts val="0"/>
              </a:spcAft>
              <a:buClrTx/>
              <a:buSzTx/>
              <a:buFontTx/>
              <a:buNone/>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A9235E96-FD70-9A84-CE82-1BB738B01C35}"/>
              </a:ext>
            </a:extLst>
          </p:cNvPr>
          <p:cNvGraphicFramePr>
            <a:graphicFrameLocks noChangeAspect="1"/>
          </p:cNvGraphicFramePr>
          <p:nvPr/>
        </p:nvGraphicFramePr>
        <p:xfrm>
          <a:off x="3378200" y="25527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2" name="对象 1">
                        <a:extLst>
                          <a:ext uri="{FF2B5EF4-FFF2-40B4-BE49-F238E27FC236}">
                            <a16:creationId xmlns:a16="http://schemas.microsoft.com/office/drawing/2014/main" id="{A9235E96-FD70-9A84-CE82-1BB738B01C35}"/>
                          </a:ext>
                        </a:extLst>
                      </p:cNvPr>
                      <p:cNvPicPr/>
                      <p:nvPr/>
                    </p:nvPicPr>
                    <p:blipFill>
                      <a:blip r:embed="rId4"/>
                      <a:stretch>
                        <a:fillRect/>
                      </a:stretch>
                    </p:blipFill>
                    <p:spPr>
                      <a:xfrm>
                        <a:off x="3378200" y="2552700"/>
                        <a:ext cx="914400" cy="198438"/>
                      </a:xfrm>
                      <a:prstGeom prst="rect">
                        <a:avLst/>
                      </a:prstGeom>
                    </p:spPr>
                  </p:pic>
                </p:oleObj>
              </mc:Fallback>
            </mc:AlternateContent>
          </a:graphicData>
        </a:graphic>
      </p:graphicFrame>
      <p:sp>
        <p:nvSpPr>
          <p:cNvPr id="16" name="object 3">
            <a:extLst>
              <a:ext uri="{FF2B5EF4-FFF2-40B4-BE49-F238E27FC236}">
                <a16:creationId xmlns:a16="http://schemas.microsoft.com/office/drawing/2014/main" id="{0639E358-8195-B375-9542-1FE8E2C6A85A}"/>
              </a:ext>
            </a:extLst>
          </p:cNvPr>
          <p:cNvSpPr txBox="1"/>
          <p:nvPr/>
        </p:nvSpPr>
        <p:spPr>
          <a:xfrm>
            <a:off x="0" y="4097946"/>
            <a:ext cx="3170712" cy="2056973"/>
          </a:xfrm>
          <a:prstGeom prst="rect">
            <a:avLst/>
          </a:prstGeom>
        </p:spPr>
        <p:txBody>
          <a:bodyPr vert="horz" wrap="square" lIns="0" tIns="86360" rIns="0" bIns="0" rtlCol="0">
            <a:spAutoFit/>
          </a:bodyPr>
          <a:lstStyle/>
          <a:p>
            <a:pPr marL="111600" marR="0" lvl="0" indent="-212400" algn="l" defTabSz="914400" rtl="0" eaLnBrk="1" fontAlgn="auto" latinLnBrk="0" hangingPunct="1">
              <a:lnSpc>
                <a:spcPct val="100000"/>
              </a:lnSpc>
              <a:spcBef>
                <a:spcPts val="505"/>
              </a:spcBef>
              <a:spcAft>
                <a:spcPts val="0"/>
              </a:spcAft>
              <a:buClrTx/>
              <a:buSzTx/>
              <a:buFont typeface="Wingdings"/>
              <a:buChar char=""/>
              <a:tabLst>
                <a:tab pos="270510" algn="l"/>
              </a:tabLst>
              <a:defRPr/>
            </a:pP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There are four agents initialized at the maze center, and some dots initialized</a:t>
            </a:r>
            <a:r>
              <a:rPr kumimoji="0" lang="zh-CN" altLang="en-US"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randomly in the four rooms. At each timestep, each agent can</a:t>
            </a:r>
            <a:r>
              <a:rPr kumimoji="0" lang="zh-CN" altLang="en-US"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move to one of four neighboring grids or eat a dot. The agents only get a global reward, i.e., the total</a:t>
            </a:r>
            <a:r>
              <a:rPr kumimoji="0" lang="zh-CN" altLang="en-US"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eaten dots, at the final timestep. </a:t>
            </a:r>
          </a:p>
        </p:txBody>
      </p:sp>
      <p:sp>
        <p:nvSpPr>
          <p:cNvPr id="17" name="object 3">
            <a:extLst>
              <a:ext uri="{FF2B5EF4-FFF2-40B4-BE49-F238E27FC236}">
                <a16:creationId xmlns:a16="http://schemas.microsoft.com/office/drawing/2014/main" id="{71662F98-8439-19B4-B76B-40E0D686D2AF}"/>
              </a:ext>
            </a:extLst>
          </p:cNvPr>
          <p:cNvSpPr txBox="1"/>
          <p:nvPr/>
        </p:nvSpPr>
        <p:spPr>
          <a:xfrm>
            <a:off x="3170713" y="4097946"/>
            <a:ext cx="2660072" cy="2056973"/>
          </a:xfrm>
          <a:prstGeom prst="rect">
            <a:avLst/>
          </a:prstGeom>
        </p:spPr>
        <p:txBody>
          <a:bodyPr vert="horz" wrap="square" lIns="0" tIns="86360" rIns="0" bIns="0" rtlCol="0">
            <a:spAutoFit/>
          </a:bodyPr>
          <a:lstStyle/>
          <a:p>
            <a:pPr marL="111600" marR="0" lvl="0" indent="-212400" algn="l" defTabSz="914400" rtl="0" eaLnBrk="1" fontAlgn="auto" latinLnBrk="0" hangingPunct="1">
              <a:lnSpc>
                <a:spcPct val="100000"/>
              </a:lnSpc>
              <a:spcBef>
                <a:spcPts val="505"/>
              </a:spcBef>
              <a:spcAft>
                <a:spcPts val="0"/>
              </a:spcAft>
              <a:buClrTx/>
              <a:buSzTx/>
              <a:buFont typeface="Wingdings"/>
              <a:buChar char=""/>
              <a:tabLst>
                <a:tab pos="27051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There are two agents initialized at the maze, and two</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treasure boxes initialized at the two ends. Each agent could move to one of four neighboring</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grids or open the box. There is a wind running right from the dotted line.</a:t>
            </a:r>
            <a:endPar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9" name="图片 18">
            <a:extLst>
              <a:ext uri="{FF2B5EF4-FFF2-40B4-BE49-F238E27FC236}">
                <a16:creationId xmlns:a16="http://schemas.microsoft.com/office/drawing/2014/main" id="{167AB65A-48E5-7E15-4D4B-F97FA5FBC638}"/>
              </a:ext>
            </a:extLst>
          </p:cNvPr>
          <p:cNvPicPr>
            <a:picLocks noChangeAspect="1"/>
          </p:cNvPicPr>
          <p:nvPr/>
        </p:nvPicPr>
        <p:blipFill>
          <a:blip r:embed="rId5"/>
          <a:stretch>
            <a:fillRect/>
          </a:stretch>
        </p:blipFill>
        <p:spPr>
          <a:xfrm>
            <a:off x="-2194" y="1791274"/>
            <a:ext cx="9133238" cy="2401672"/>
          </a:xfrm>
          <a:prstGeom prst="rect">
            <a:avLst/>
          </a:prstGeom>
        </p:spPr>
      </p:pic>
      <p:sp>
        <p:nvSpPr>
          <p:cNvPr id="20" name="object 3">
            <a:extLst>
              <a:ext uri="{FF2B5EF4-FFF2-40B4-BE49-F238E27FC236}">
                <a16:creationId xmlns:a16="http://schemas.microsoft.com/office/drawing/2014/main" id="{7199C09A-44F6-D829-5C57-BADDEC28A7F4}"/>
              </a:ext>
            </a:extLst>
          </p:cNvPr>
          <p:cNvSpPr txBox="1"/>
          <p:nvPr/>
        </p:nvSpPr>
        <p:spPr>
          <a:xfrm>
            <a:off x="5830785" y="4097946"/>
            <a:ext cx="3313216" cy="2303195"/>
          </a:xfrm>
          <a:prstGeom prst="rect">
            <a:avLst/>
          </a:prstGeom>
        </p:spPr>
        <p:txBody>
          <a:bodyPr vert="horz" wrap="square" lIns="0" tIns="86360" rIns="0" bIns="0" rtlCol="0">
            <a:spAutoFit/>
          </a:bodyPr>
          <a:lstStyle/>
          <a:p>
            <a:pPr marL="111600" marR="0" lvl="0" indent="-212400" algn="l" defTabSz="914400" rtl="0" eaLnBrk="1" fontAlgn="auto" latinLnBrk="0" hangingPunct="1">
              <a:lnSpc>
                <a:spcPct val="100000"/>
              </a:lnSpc>
              <a:spcBef>
                <a:spcPts val="505"/>
              </a:spcBef>
              <a:spcAft>
                <a:spcPts val="0"/>
              </a:spcAft>
              <a:buClrTx/>
              <a:buSzTx/>
              <a:buFont typeface="Wingdings"/>
              <a:buChar char=""/>
              <a:tabLst>
                <a:tab pos="27051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There are four areas in the forest, with some burning grids in two areas and two rivers in other areas. Four agents are initiated at the same burning area. The</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agent can move to one of</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four neighboring grids, spray water, or pump water. The agents only get a global reward, i.e., the number of the extinguished burning grid.</a:t>
            </a:r>
            <a:endParaRPr kumimoji="0" lang="en-US" altLang="zh-CN" sz="16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2144972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71874" y="912926"/>
            <a:ext cx="8959170" cy="151592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Performance </a:t>
            </a:r>
          </a:p>
          <a:p>
            <a:pPr marL="0" marR="0" lvl="2" indent="0" algn="ctr" defTabSz="914400" rtl="0" eaLnBrk="1" fontAlgn="auto" latinLnBrk="0" hangingPunct="1">
              <a:lnSpc>
                <a:spcPct val="100000"/>
              </a:lnSpc>
              <a:spcBef>
                <a:spcPts val="505"/>
              </a:spcBef>
              <a:spcAft>
                <a:spcPts val="0"/>
              </a:spcAft>
              <a:buClrTx/>
              <a:buSzTx/>
              <a:buFontTx/>
              <a:buNone/>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A9235E96-FD70-9A84-CE82-1BB738B01C35}"/>
              </a:ext>
            </a:extLst>
          </p:cNvPr>
          <p:cNvGraphicFramePr>
            <a:graphicFrameLocks noChangeAspect="1"/>
          </p:cNvGraphicFramePr>
          <p:nvPr/>
        </p:nvGraphicFramePr>
        <p:xfrm>
          <a:off x="3378200" y="25527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2" name="对象 1">
                        <a:extLst>
                          <a:ext uri="{FF2B5EF4-FFF2-40B4-BE49-F238E27FC236}">
                            <a16:creationId xmlns:a16="http://schemas.microsoft.com/office/drawing/2014/main" id="{A9235E96-FD70-9A84-CE82-1BB738B01C35}"/>
                          </a:ext>
                        </a:extLst>
                      </p:cNvPr>
                      <p:cNvPicPr/>
                      <p:nvPr/>
                    </p:nvPicPr>
                    <p:blipFill>
                      <a:blip r:embed="rId4"/>
                      <a:stretch>
                        <a:fillRect/>
                      </a:stretch>
                    </p:blipFill>
                    <p:spPr>
                      <a:xfrm>
                        <a:off x="3378200" y="2552700"/>
                        <a:ext cx="914400" cy="198438"/>
                      </a:xfrm>
                      <a:prstGeom prst="rect">
                        <a:avLst/>
                      </a:prstGeom>
                    </p:spPr>
                  </p:pic>
                </p:oleObj>
              </mc:Fallback>
            </mc:AlternateContent>
          </a:graphicData>
        </a:graphic>
      </p:graphicFrame>
      <p:pic>
        <p:nvPicPr>
          <p:cNvPr id="18" name="图片 17">
            <a:extLst>
              <a:ext uri="{FF2B5EF4-FFF2-40B4-BE49-F238E27FC236}">
                <a16:creationId xmlns:a16="http://schemas.microsoft.com/office/drawing/2014/main" id="{0590A092-098F-3391-C350-32A922DC88A7}"/>
              </a:ext>
            </a:extLst>
          </p:cNvPr>
          <p:cNvPicPr>
            <a:picLocks noChangeAspect="1"/>
          </p:cNvPicPr>
          <p:nvPr/>
        </p:nvPicPr>
        <p:blipFill>
          <a:blip r:embed="rId5"/>
          <a:stretch>
            <a:fillRect/>
          </a:stretch>
        </p:blipFill>
        <p:spPr>
          <a:xfrm>
            <a:off x="1227666" y="1651300"/>
            <a:ext cx="7259471" cy="2528387"/>
          </a:xfrm>
          <a:prstGeom prst="rect">
            <a:avLst/>
          </a:prstGeom>
        </p:spPr>
      </p:pic>
      <p:pic>
        <p:nvPicPr>
          <p:cNvPr id="21" name="图片 20">
            <a:extLst>
              <a:ext uri="{FF2B5EF4-FFF2-40B4-BE49-F238E27FC236}">
                <a16:creationId xmlns:a16="http://schemas.microsoft.com/office/drawing/2014/main" id="{E1161B09-9BC4-14EB-57A6-F6370345B800}"/>
              </a:ext>
            </a:extLst>
          </p:cNvPr>
          <p:cNvPicPr>
            <a:picLocks noChangeAspect="1"/>
          </p:cNvPicPr>
          <p:nvPr/>
        </p:nvPicPr>
        <p:blipFill>
          <a:blip r:embed="rId6"/>
          <a:stretch>
            <a:fillRect/>
          </a:stretch>
        </p:blipFill>
        <p:spPr>
          <a:xfrm>
            <a:off x="0" y="4240111"/>
            <a:ext cx="9144000" cy="2140857"/>
          </a:xfrm>
          <a:prstGeom prst="rect">
            <a:avLst/>
          </a:prstGeom>
        </p:spPr>
      </p:pic>
    </p:spTree>
    <p:extLst>
      <p:ext uri="{BB962C8B-B14F-4D97-AF65-F5344CB8AC3E}">
        <p14:creationId xmlns:p14="http://schemas.microsoft.com/office/powerpoint/2010/main" val="145077560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71874" y="912926"/>
            <a:ext cx="8959170" cy="151592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EOI</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Performance </a:t>
            </a:r>
          </a:p>
          <a:p>
            <a:pPr marL="0" marR="0" lvl="2" indent="0" algn="ctr" defTabSz="914400" rtl="0" eaLnBrk="1" fontAlgn="auto" latinLnBrk="0" hangingPunct="1">
              <a:lnSpc>
                <a:spcPct val="100000"/>
              </a:lnSpc>
              <a:spcBef>
                <a:spcPts val="505"/>
              </a:spcBef>
              <a:spcAft>
                <a:spcPts val="0"/>
              </a:spcAft>
              <a:buClrTx/>
              <a:buSzTx/>
              <a:buFontTx/>
              <a:buNone/>
              <a:tabLst>
                <a:tab pos="270510" algn="l"/>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tab pos="758594" algn="l"/>
              </a:tabLst>
              <a:defRPr/>
            </a:pP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Jiang,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Jiechuan</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and </a:t>
            </a:r>
            <a:r>
              <a:rPr kumimoji="0" lang="en-US" altLang="zh-CN" sz="1200" b="0" i="0" u="none" strike="noStrike" kern="1200" cap="none" spc="0" normalizeH="0" baseline="0" noProof="0" dirty="0" err="1">
                <a:ln>
                  <a:noFill/>
                </a:ln>
                <a:solidFill>
                  <a:srgbClr val="222222"/>
                </a:solidFill>
                <a:effectLst/>
                <a:uLnTx/>
                <a:uFillTx/>
                <a:latin typeface="Times New Roman" panose="02020603050405020304" pitchFamily="18" charset="0"/>
                <a:ea typeface="+mn-ea"/>
                <a:cs typeface="Times New Roman" panose="02020603050405020304" pitchFamily="18" charset="0"/>
              </a:rPr>
              <a:t>Zongqing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Lu. "The emergence of individuality." </a:t>
            </a:r>
            <a:r>
              <a:rPr kumimoji="0" lang="en-US" altLang="zh-CN" sz="1200" b="0" i="1"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International Conference on Machine Learning</a:t>
            </a:r>
            <a:r>
              <a:rPr kumimoji="0" lang="en-US" altLang="zh-CN" sz="1200" b="0" i="0" u="none" strike="noStrike" kern="1200" cap="none" spc="0" normalizeH="0" baseline="0" noProof="0" dirty="0">
                <a:ln>
                  <a:noFill/>
                </a:ln>
                <a:solidFill>
                  <a:srgbClr val="222222"/>
                </a:solidFill>
                <a:effectLst/>
                <a:uLnTx/>
                <a:uFillTx/>
                <a:latin typeface="Times New Roman" panose="02020603050405020304" pitchFamily="18" charset="0"/>
                <a:ea typeface="+mn-ea"/>
                <a:cs typeface="Times New Roman" panose="02020603050405020304" pitchFamily="18" charset="0"/>
              </a:rPr>
              <a:t>. PMLR, 2021.</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A9235E96-FD70-9A84-CE82-1BB738B01C35}"/>
              </a:ext>
            </a:extLst>
          </p:cNvPr>
          <p:cNvGraphicFramePr>
            <a:graphicFrameLocks noChangeAspect="1"/>
          </p:cNvGraphicFramePr>
          <p:nvPr/>
        </p:nvGraphicFramePr>
        <p:xfrm>
          <a:off x="3378200" y="25527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2" name="对象 1">
                        <a:extLst>
                          <a:ext uri="{FF2B5EF4-FFF2-40B4-BE49-F238E27FC236}">
                            <a16:creationId xmlns:a16="http://schemas.microsoft.com/office/drawing/2014/main" id="{A9235E96-FD70-9A84-CE82-1BB738B01C35}"/>
                          </a:ext>
                        </a:extLst>
                      </p:cNvPr>
                      <p:cNvPicPr/>
                      <p:nvPr/>
                    </p:nvPicPr>
                    <p:blipFill>
                      <a:blip r:embed="rId4"/>
                      <a:stretch>
                        <a:fillRect/>
                      </a:stretch>
                    </p:blipFill>
                    <p:spPr>
                      <a:xfrm>
                        <a:off x="3378200" y="2552700"/>
                        <a:ext cx="914400" cy="19843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301859B3-8FF2-6BE6-FB1C-BDAAAFA11DDF}"/>
              </a:ext>
            </a:extLst>
          </p:cNvPr>
          <p:cNvPicPr>
            <a:picLocks noChangeAspect="1"/>
          </p:cNvPicPr>
          <p:nvPr/>
        </p:nvPicPr>
        <p:blipFill>
          <a:blip r:embed="rId5"/>
          <a:stretch>
            <a:fillRect/>
          </a:stretch>
        </p:blipFill>
        <p:spPr>
          <a:xfrm>
            <a:off x="1332250" y="1739938"/>
            <a:ext cx="6685477" cy="2284606"/>
          </a:xfrm>
          <a:prstGeom prst="rect">
            <a:avLst/>
          </a:prstGeom>
        </p:spPr>
      </p:pic>
      <p:pic>
        <p:nvPicPr>
          <p:cNvPr id="12" name="图片 11">
            <a:extLst>
              <a:ext uri="{FF2B5EF4-FFF2-40B4-BE49-F238E27FC236}">
                <a16:creationId xmlns:a16="http://schemas.microsoft.com/office/drawing/2014/main" id="{887BF106-EF2E-F058-499D-EFA8EC3AA92B}"/>
              </a:ext>
            </a:extLst>
          </p:cNvPr>
          <p:cNvPicPr>
            <a:picLocks noChangeAspect="1"/>
          </p:cNvPicPr>
          <p:nvPr/>
        </p:nvPicPr>
        <p:blipFill>
          <a:blip r:embed="rId6"/>
          <a:stretch>
            <a:fillRect/>
          </a:stretch>
        </p:blipFill>
        <p:spPr>
          <a:xfrm>
            <a:off x="2897330" y="4101596"/>
            <a:ext cx="3156364" cy="2284606"/>
          </a:xfrm>
          <a:prstGeom prst="rect">
            <a:avLst/>
          </a:prstGeom>
        </p:spPr>
      </p:pic>
    </p:spTree>
    <p:extLst>
      <p:ext uri="{BB962C8B-B14F-4D97-AF65-F5344CB8AC3E}">
        <p14:creationId xmlns:p14="http://schemas.microsoft.com/office/powerpoint/2010/main" val="283656237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71874" y="912926"/>
            <a:ext cx="8799616" cy="502445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TarMAC</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800100" lvl="1"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Agents learn both </a:t>
            </a:r>
            <a:r>
              <a:rPr lang="en-US" altLang="zh-CN" sz="2400" dirty="0">
                <a:solidFill>
                  <a:srgbClr val="FF0000"/>
                </a:solidFill>
                <a:latin typeface="Times New Roman" panose="02020603050405020304" pitchFamily="18" charset="0"/>
                <a:cs typeface="Times New Roman" panose="02020603050405020304" pitchFamily="18" charset="0"/>
              </a:rPr>
              <a:t>what messages to send and whom to address them to </a:t>
            </a:r>
            <a:r>
              <a:rPr lang="en-US" altLang="zh-CN" sz="2400" dirty="0">
                <a:solidFill>
                  <a:srgbClr val="000000"/>
                </a:solidFill>
                <a:latin typeface="Times New Roman" panose="02020603050405020304" pitchFamily="18" charset="0"/>
                <a:cs typeface="Times New Roman" panose="02020603050405020304" pitchFamily="18" charset="0"/>
              </a:rPr>
              <a:t>while performing cooperative tasks in partially-observable environments</a:t>
            </a:r>
          </a:p>
          <a:p>
            <a:pPr marL="800100" marR="0" lvl="1" indent="-342900" fontAlgn="auto">
              <a:lnSpc>
                <a:spcPct val="100000"/>
              </a:lnSpc>
              <a:spcBef>
                <a:spcPts val="505"/>
              </a:spcBef>
              <a:spcAft>
                <a:spcPts val="0"/>
              </a:spcAft>
              <a:buClrTx/>
              <a:buSzTx/>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The targeted communication behavior is operationalized via a simple signature-based </a:t>
            </a:r>
            <a:r>
              <a:rPr lang="en-US" altLang="zh-CN" sz="2400" dirty="0">
                <a:solidFill>
                  <a:srgbClr val="FF0000"/>
                </a:solidFill>
                <a:latin typeface="Times New Roman" panose="02020603050405020304" pitchFamily="18" charset="0"/>
                <a:cs typeface="Times New Roman" panose="02020603050405020304" pitchFamily="18" charset="0"/>
              </a:rPr>
              <a:t>soft attention mechanism</a:t>
            </a:r>
            <a:r>
              <a:rPr lang="en-US" altLang="zh-CN" sz="2400" dirty="0">
                <a:solidFill>
                  <a:srgbClr val="000000"/>
                </a:solidFill>
                <a:latin typeface="Times New Roman" panose="02020603050405020304" pitchFamily="18" charset="0"/>
                <a:cs typeface="Times New Roman" panose="02020603050405020304" pitchFamily="18" charset="0"/>
              </a:rPr>
              <a:t>: along with the message, the sender broadcasts a key which encodes properties of agents the message is intended for, and is used by receivers to gauge the relevance of the message. </a:t>
            </a:r>
          </a:p>
          <a:p>
            <a:pPr marL="800100" marR="0" lvl="1" indent="-342900" fontAlgn="auto">
              <a:lnSpc>
                <a:spcPct val="100000"/>
              </a:lnSpc>
              <a:spcBef>
                <a:spcPts val="505"/>
              </a:spcBef>
              <a:spcAft>
                <a:spcPts val="0"/>
              </a:spcAft>
              <a:buClrTx/>
              <a:buSzTx/>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This communication mechanism is learned implicitly, without any attention supervision, as a result of </a:t>
            </a:r>
            <a:r>
              <a:rPr lang="en-US" altLang="zh-CN" sz="2400" dirty="0">
                <a:solidFill>
                  <a:srgbClr val="FF0000"/>
                </a:solidFill>
                <a:latin typeface="Times New Roman" panose="02020603050405020304" pitchFamily="18" charset="0"/>
                <a:cs typeface="Times New Roman" panose="02020603050405020304" pitchFamily="18" charset="0"/>
              </a:rPr>
              <a:t>end-to-end training </a:t>
            </a:r>
            <a:r>
              <a:rPr lang="en-US" altLang="zh-CN" sz="2400" dirty="0">
                <a:solidFill>
                  <a:srgbClr val="000000"/>
                </a:solidFill>
                <a:latin typeface="Times New Roman" panose="02020603050405020304" pitchFamily="18" charset="0"/>
                <a:cs typeface="Times New Roman" panose="02020603050405020304" pitchFamily="18" charset="0"/>
              </a:rPr>
              <a:t>using task reward. </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Das, Abhishek, et al. "Tarmac: Targeted multi-agent communication." International Conference on Machine Learning. PMLR, 2019.</a:t>
            </a:r>
          </a:p>
        </p:txBody>
      </p:sp>
    </p:spTree>
    <p:extLst>
      <p:ext uri="{BB962C8B-B14F-4D97-AF65-F5344CB8AC3E}">
        <p14:creationId xmlns:p14="http://schemas.microsoft.com/office/powerpoint/2010/main" val="277527151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矩形 3"/>
          <p:cNvSpPr/>
          <p:nvPr/>
        </p:nvSpPr>
        <p:spPr>
          <a:xfrm>
            <a:off x="171874" y="912926"/>
            <a:ext cx="8799616" cy="361124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TarMAC</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800100" lvl="1"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The inductive bias provided by soft attention in the communication architecture is sufficient to enable agents to</a:t>
            </a:r>
          </a:p>
          <a:p>
            <a:pPr marL="1257300" lvl="2"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communicate agent-goal-specific messages</a:t>
            </a:r>
          </a:p>
          <a:p>
            <a:pPr marL="1257300" lvl="2"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be adaptive to variable team sizes</a:t>
            </a:r>
          </a:p>
          <a:p>
            <a:pPr marL="1257300" lvl="2"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be interpretable through predicted attention probabilities that allow for inspection of which agent is communicating what message and to whom.  </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Das, Abhishek, et al. "Tarmac: Targeted multi-agent communication." International Conference on Machine Learning. PMLR, 2019.</a:t>
            </a:r>
          </a:p>
        </p:txBody>
      </p:sp>
    </p:spTree>
    <p:extLst>
      <p:ext uri="{BB962C8B-B14F-4D97-AF65-F5344CB8AC3E}">
        <p14:creationId xmlns:p14="http://schemas.microsoft.com/office/powerpoint/2010/main" val="344620651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矩形 3"/>
              <p:cNvSpPr/>
              <p:nvPr/>
            </p:nvSpPr>
            <p:spPr>
              <a:xfrm>
                <a:off x="171874" y="912926"/>
                <a:ext cx="8799616" cy="357944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TarMAC</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800100" lvl="1"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We have N agents with policies </a:t>
                </a:r>
                <a14:m>
                  <m:oMath xmlns:m="http://schemas.openxmlformats.org/officeDocument/2006/math">
                    <m:r>
                      <a:rPr lang="en-US" altLang="zh-CN" sz="2400" b="0" i="1" smtClean="0">
                        <a:solidFill>
                          <a:srgbClr val="000000"/>
                        </a:solidFill>
                        <a:latin typeface="Cambria Math" panose="02040503050406030204" pitchFamily="18" charset="0"/>
                        <a:cs typeface="Times New Roman" panose="02020603050405020304" pitchFamily="18" charset="0"/>
                      </a:rPr>
                      <m:t>{</m:t>
                    </m:r>
                    <m:sSub>
                      <m:sSubPr>
                        <m:ctrlPr>
                          <a:rPr lang="en-US" altLang="zh-CN" sz="2400" b="0" i="1" smtClean="0">
                            <a:solidFill>
                              <a:srgbClr val="000000"/>
                            </a:solidFill>
                            <a:latin typeface="Cambria Math" panose="02040503050406030204" pitchFamily="18" charset="0"/>
                            <a:cs typeface="Times New Roman" panose="02020603050405020304" pitchFamily="18" charset="0"/>
                          </a:rPr>
                        </m:ctrlPr>
                      </m:sSubPr>
                      <m:e>
                        <m:r>
                          <a:rPr lang="en-US" altLang="zh-CN" sz="2400" b="0" i="1" smtClean="0">
                            <a:solidFill>
                              <a:srgbClr val="000000"/>
                            </a:solidFill>
                            <a:latin typeface="Cambria Math" panose="02040503050406030204" pitchFamily="18" charset="0"/>
                            <a:cs typeface="Times New Roman" panose="02020603050405020304" pitchFamily="18" charset="0"/>
                          </a:rPr>
                          <m:t>𝜋</m:t>
                        </m:r>
                      </m:e>
                      <m:sub>
                        <m:r>
                          <a:rPr lang="en-US" altLang="zh-CN" sz="2400" b="0" i="1" smtClean="0">
                            <a:solidFill>
                              <a:srgbClr val="000000"/>
                            </a:solidFill>
                            <a:latin typeface="Cambria Math" panose="02040503050406030204" pitchFamily="18" charset="0"/>
                            <a:cs typeface="Times New Roman" panose="02020603050405020304" pitchFamily="18" charset="0"/>
                          </a:rPr>
                          <m:t>1</m:t>
                        </m:r>
                      </m:sub>
                    </m:sSub>
                    <m:r>
                      <a:rPr lang="en-US" altLang="zh-CN" sz="2400" b="0" i="1" smtClean="0">
                        <a:solidFill>
                          <a:srgbClr val="000000"/>
                        </a:solidFill>
                        <a:latin typeface="Cambria Math" panose="02040503050406030204" pitchFamily="18" charset="0"/>
                        <a:cs typeface="Times New Roman" panose="02020603050405020304" pitchFamily="18" charset="0"/>
                      </a:rPr>
                      <m:t>,…,</m:t>
                    </m:r>
                    <m:sSub>
                      <m:sSubPr>
                        <m:ctrlPr>
                          <a:rPr lang="en-US" altLang="zh-CN" sz="2400" i="1">
                            <a:solidFill>
                              <a:srgbClr val="000000"/>
                            </a:solidFill>
                            <a:latin typeface="Cambria Math" panose="02040503050406030204" pitchFamily="18" charset="0"/>
                            <a:cs typeface="Times New Roman" panose="02020603050405020304" pitchFamily="18" charset="0"/>
                          </a:rPr>
                        </m:ctrlPr>
                      </m:sSubPr>
                      <m:e>
                        <m:r>
                          <a:rPr lang="en-US" altLang="zh-CN" sz="2400" i="1">
                            <a:solidFill>
                              <a:srgbClr val="000000"/>
                            </a:solidFill>
                            <a:latin typeface="Cambria Math" panose="02040503050406030204" pitchFamily="18" charset="0"/>
                            <a:cs typeface="Times New Roman" panose="02020603050405020304" pitchFamily="18" charset="0"/>
                          </a:rPr>
                          <m:t>𝜋</m:t>
                        </m:r>
                      </m:e>
                      <m:sub>
                        <m:r>
                          <a:rPr lang="en-US" altLang="zh-CN" sz="2400" b="0" i="1" smtClean="0">
                            <a:solidFill>
                              <a:srgbClr val="000000"/>
                            </a:solidFill>
                            <a:latin typeface="Cambria Math" panose="02040503050406030204" pitchFamily="18" charset="0"/>
                            <a:cs typeface="Times New Roman" panose="02020603050405020304" pitchFamily="18" charset="0"/>
                          </a:rPr>
                          <m:t>𝑁</m:t>
                        </m:r>
                      </m:sub>
                    </m:sSub>
                    <m:r>
                      <a:rPr lang="en-US" altLang="zh-CN" sz="2400" b="0" i="1" smtClean="0">
                        <a:solidFill>
                          <a:srgbClr val="000000"/>
                        </a:solidFill>
                        <a:latin typeface="Cambria Math" panose="02040503050406030204" pitchFamily="18" charset="0"/>
                        <a:cs typeface="Times New Roman" panose="02020603050405020304" pitchFamily="18" charset="0"/>
                      </a:rPr>
                      <m:t>}</m:t>
                    </m:r>
                  </m:oMath>
                </a14:m>
                <a:r>
                  <a:rPr lang="en-US" altLang="zh-CN" sz="2400" dirty="0">
                    <a:solidFill>
                      <a:srgbClr val="000000"/>
                    </a:solidFill>
                    <a:latin typeface="Times New Roman" panose="02020603050405020304" pitchFamily="18" charset="0"/>
                    <a:cs typeface="Times New Roman" panose="02020603050405020304" pitchFamily="18" charset="0"/>
                  </a:rPr>
                  <a:t>, respectively parameterized by </a:t>
                </a:r>
                <a14:m>
                  <m:oMath xmlns:m="http://schemas.openxmlformats.org/officeDocument/2006/math">
                    <m:r>
                      <a:rPr lang="en-US" altLang="zh-CN" sz="2400" i="1">
                        <a:solidFill>
                          <a:srgbClr val="000000"/>
                        </a:solidFill>
                        <a:latin typeface="Cambria Math" panose="02040503050406030204" pitchFamily="18" charset="0"/>
                        <a:cs typeface="Times New Roman" panose="02020603050405020304" pitchFamily="18" charset="0"/>
                      </a:rPr>
                      <m:t>{</m:t>
                    </m:r>
                    <m:sSub>
                      <m:sSubPr>
                        <m:ctrlPr>
                          <a:rPr lang="en-US" altLang="zh-CN" sz="2400" i="1">
                            <a:solidFill>
                              <a:srgbClr val="000000"/>
                            </a:solidFill>
                            <a:latin typeface="Cambria Math" panose="02040503050406030204" pitchFamily="18" charset="0"/>
                            <a:cs typeface="Times New Roman" panose="02020603050405020304" pitchFamily="18" charset="0"/>
                          </a:rPr>
                        </m:ctrlPr>
                      </m:sSubPr>
                      <m:e>
                        <m:r>
                          <a:rPr lang="en-US" altLang="zh-CN" sz="2400" b="0" i="1" smtClean="0">
                            <a:solidFill>
                              <a:srgbClr val="000000"/>
                            </a:solidFill>
                            <a:latin typeface="Cambria Math" panose="02040503050406030204" pitchFamily="18" charset="0"/>
                            <a:cs typeface="Times New Roman" panose="02020603050405020304" pitchFamily="18" charset="0"/>
                          </a:rPr>
                          <m:t>𝜃</m:t>
                        </m:r>
                      </m:e>
                      <m:sub>
                        <m:r>
                          <a:rPr lang="en-US" altLang="zh-CN" sz="2400" i="1">
                            <a:solidFill>
                              <a:srgbClr val="000000"/>
                            </a:solidFill>
                            <a:latin typeface="Cambria Math" panose="02040503050406030204" pitchFamily="18" charset="0"/>
                            <a:cs typeface="Times New Roman" panose="02020603050405020304" pitchFamily="18" charset="0"/>
                          </a:rPr>
                          <m:t>1</m:t>
                        </m:r>
                      </m:sub>
                    </m:sSub>
                    <m:r>
                      <a:rPr lang="en-US" altLang="zh-CN" sz="2400" i="1">
                        <a:solidFill>
                          <a:srgbClr val="000000"/>
                        </a:solidFill>
                        <a:latin typeface="Cambria Math" panose="02040503050406030204" pitchFamily="18" charset="0"/>
                        <a:cs typeface="Times New Roman" panose="02020603050405020304" pitchFamily="18" charset="0"/>
                      </a:rPr>
                      <m:t>,…,</m:t>
                    </m:r>
                    <m:sSub>
                      <m:sSubPr>
                        <m:ctrlPr>
                          <a:rPr lang="en-US" altLang="zh-CN" sz="2400" i="1">
                            <a:solidFill>
                              <a:srgbClr val="000000"/>
                            </a:solidFill>
                            <a:latin typeface="Cambria Math" panose="02040503050406030204" pitchFamily="18" charset="0"/>
                            <a:cs typeface="Times New Roman" panose="02020603050405020304" pitchFamily="18" charset="0"/>
                          </a:rPr>
                        </m:ctrlPr>
                      </m:sSubPr>
                      <m:e>
                        <m:r>
                          <a:rPr lang="en-US" altLang="zh-CN" sz="2400" b="0" i="1" smtClean="0">
                            <a:solidFill>
                              <a:srgbClr val="000000"/>
                            </a:solidFill>
                            <a:latin typeface="Cambria Math" panose="02040503050406030204" pitchFamily="18" charset="0"/>
                            <a:cs typeface="Times New Roman" panose="02020603050405020304" pitchFamily="18" charset="0"/>
                          </a:rPr>
                          <m:t>𝜃</m:t>
                        </m:r>
                      </m:e>
                      <m:sub>
                        <m:r>
                          <a:rPr lang="en-US" altLang="zh-CN" sz="2400" i="1">
                            <a:solidFill>
                              <a:srgbClr val="000000"/>
                            </a:solidFill>
                            <a:latin typeface="Cambria Math" panose="02040503050406030204" pitchFamily="18" charset="0"/>
                            <a:cs typeface="Times New Roman" panose="02020603050405020304" pitchFamily="18" charset="0"/>
                          </a:rPr>
                          <m:t>𝑁</m:t>
                        </m:r>
                      </m:sub>
                    </m:sSub>
                    <m:r>
                      <a:rPr lang="en-US" altLang="zh-CN" sz="2400" i="1">
                        <a:solidFill>
                          <a:srgbClr val="000000"/>
                        </a:solidFill>
                        <a:latin typeface="Cambria Math" panose="02040503050406030204" pitchFamily="18" charset="0"/>
                        <a:cs typeface="Times New Roman" panose="02020603050405020304" pitchFamily="18" charset="0"/>
                      </a:rPr>
                      <m:t>}</m:t>
                    </m:r>
                  </m:oMath>
                </a14:m>
                <a:r>
                  <a:rPr lang="en-US" altLang="zh-CN" sz="2400" dirty="0">
                    <a:solidFill>
                      <a:srgbClr val="000000"/>
                    </a:solidFill>
                    <a:latin typeface="Times New Roman" panose="02020603050405020304" pitchFamily="18" charset="0"/>
                    <a:cs typeface="Times New Roman" panose="02020603050405020304" pitchFamily="18" charset="0"/>
                  </a:rPr>
                  <a:t>, , jointly performing a cooperative task. </a:t>
                </a:r>
              </a:p>
              <a:p>
                <a:pPr marL="800100" lvl="1" indent="-342900">
                  <a:spcBef>
                    <a:spcPts val="505"/>
                  </a:spcBef>
                  <a:buFont typeface="Wingdings" panose="05000000000000000000" pitchFamily="2" charset="2"/>
                  <a:buChar char="Ø"/>
                  <a:tabLst>
                    <a:tab pos="270510" algn="l"/>
                  </a:tabLst>
                  <a:defRPr/>
                </a:pPr>
                <a:r>
                  <a:rPr lang="en-US" altLang="zh-CN" sz="2400" dirty="0">
                    <a:solidFill>
                      <a:srgbClr val="000000"/>
                    </a:solidFill>
                    <a:latin typeface="Times New Roman" panose="02020603050405020304" pitchFamily="18" charset="0"/>
                    <a:cs typeface="Times New Roman" panose="02020603050405020304" pitchFamily="18" charset="0"/>
                  </a:rPr>
                  <a:t>At every timestep t, the agent </a:t>
                </a:r>
                <a:r>
                  <a:rPr lang="en-US" altLang="zh-CN" sz="2400" dirty="0" err="1">
                    <a:solidFill>
                      <a:srgbClr val="000000"/>
                    </a:solidFill>
                    <a:latin typeface="Times New Roman" panose="02020603050405020304" pitchFamily="18" charset="0"/>
                    <a:cs typeface="Times New Roman" panose="02020603050405020304" pitchFamily="18" charset="0"/>
                  </a:rPr>
                  <a:t>i</a:t>
                </a:r>
                <a:r>
                  <a:rPr lang="en-US" altLang="zh-CN" sz="2400" dirty="0">
                    <a:solidFill>
                      <a:srgbClr val="000000"/>
                    </a:solidFill>
                    <a:latin typeface="Times New Roman" panose="02020603050405020304" pitchFamily="18" charset="0"/>
                    <a:cs typeface="Times New Roman" panose="02020603050405020304" pitchFamily="18" charset="0"/>
                  </a:rPr>
                  <a:t> for all </a:t>
                </a:r>
                <a14:m>
                  <m:oMath xmlns:m="http://schemas.openxmlformats.org/officeDocument/2006/math">
                    <m:r>
                      <m:rPr>
                        <m:sty m:val="p"/>
                      </m:rPr>
                      <a:rPr lang="en-US" altLang="zh-CN" sz="2400" b="0" i="0" smtClean="0">
                        <a:solidFill>
                          <a:srgbClr val="000000"/>
                        </a:solidFill>
                        <a:latin typeface="Cambria Math" panose="02040503050406030204" pitchFamily="18" charset="0"/>
                        <a:cs typeface="Times New Roman" panose="02020603050405020304" pitchFamily="18" charset="0"/>
                      </a:rPr>
                      <m:t>i</m:t>
                    </m:r>
                    <m:r>
                      <a:rPr lang="en-US" altLang="zh-CN" sz="2400" b="0" i="1" smtClean="0">
                        <a:solidFill>
                          <a:srgbClr val="000000"/>
                        </a:solidFill>
                        <a:latin typeface="Cambria Math" panose="02040503050406030204" pitchFamily="18" charset="0"/>
                        <a:cs typeface="Times New Roman" panose="02020603050405020304" pitchFamily="18" charset="0"/>
                      </a:rPr>
                      <m:t>∈</m:t>
                    </m:r>
                    <m:r>
                      <a:rPr lang="en-US" altLang="zh-CN" sz="2400" i="1">
                        <a:solidFill>
                          <a:srgbClr val="000000"/>
                        </a:solidFill>
                        <a:latin typeface="Cambria Math" panose="02040503050406030204" pitchFamily="18" charset="0"/>
                        <a:cs typeface="Times New Roman" panose="02020603050405020304" pitchFamily="18" charset="0"/>
                      </a:rPr>
                      <m:t>{</m:t>
                    </m:r>
                    <m:r>
                      <a:rPr lang="en-US" altLang="zh-CN" sz="2400" b="0" i="1" smtClean="0">
                        <a:solidFill>
                          <a:srgbClr val="000000"/>
                        </a:solidFill>
                        <a:latin typeface="Cambria Math" panose="02040503050406030204" pitchFamily="18" charset="0"/>
                        <a:cs typeface="Times New Roman" panose="02020603050405020304" pitchFamily="18" charset="0"/>
                      </a:rPr>
                      <m:t>1</m:t>
                    </m:r>
                    <m:r>
                      <a:rPr lang="en-US" altLang="zh-CN" sz="2400" i="1">
                        <a:solidFill>
                          <a:srgbClr val="000000"/>
                        </a:solidFill>
                        <a:latin typeface="Cambria Math" panose="02040503050406030204" pitchFamily="18" charset="0"/>
                        <a:cs typeface="Times New Roman" panose="02020603050405020304" pitchFamily="18" charset="0"/>
                      </a:rPr>
                      <m:t>,…,</m:t>
                    </m:r>
                    <m:r>
                      <a:rPr lang="en-US" altLang="zh-CN" sz="2400" b="0" i="1" smtClean="0">
                        <a:solidFill>
                          <a:srgbClr val="000000"/>
                        </a:solidFill>
                        <a:latin typeface="Cambria Math" panose="02040503050406030204" pitchFamily="18" charset="0"/>
                        <a:cs typeface="Times New Roman" panose="02020603050405020304" pitchFamily="18" charset="0"/>
                      </a:rPr>
                      <m:t>𝑁</m:t>
                    </m:r>
                    <m:r>
                      <a:rPr lang="en-US" altLang="zh-CN" sz="2400" i="1">
                        <a:solidFill>
                          <a:srgbClr val="000000"/>
                        </a:solidFill>
                        <a:latin typeface="Cambria Math" panose="02040503050406030204" pitchFamily="18" charset="0"/>
                        <a:cs typeface="Times New Roman" panose="02020603050405020304" pitchFamily="18" charset="0"/>
                      </a:rPr>
                      <m:t>}</m:t>
                    </m:r>
                  </m:oMath>
                </a14:m>
                <a:r>
                  <a:rPr lang="en-US" altLang="zh-CN" sz="2400" dirty="0">
                    <a:solidFill>
                      <a:srgbClr val="000000"/>
                    </a:solidFill>
                    <a:latin typeface="Times New Roman" panose="02020603050405020304" pitchFamily="18" charset="0"/>
                    <a:cs typeface="Times New Roman" panose="02020603050405020304" pitchFamily="18" charset="0"/>
                  </a:rPr>
                  <a:t>, sees a local observation </a:t>
                </a:r>
                <a14:m>
                  <m:oMath xmlns:m="http://schemas.openxmlformats.org/officeDocument/2006/math">
                    <m:sSubSup>
                      <m:sSubSupPr>
                        <m:ctrlPr>
                          <a:rPr lang="en-US" altLang="zh-CN" sz="2400" i="1" smtClean="0">
                            <a:solidFill>
                              <a:srgbClr val="000000"/>
                            </a:solidFill>
                            <a:latin typeface="Cambria Math" panose="02040503050406030204" pitchFamily="18" charset="0"/>
                            <a:cs typeface="Times New Roman" panose="02020603050405020304" pitchFamily="18" charset="0"/>
                          </a:rPr>
                        </m:ctrlPr>
                      </m:sSubSupPr>
                      <m:e>
                        <m:r>
                          <a:rPr lang="en-US" altLang="zh-CN" sz="2400" b="0" i="1" smtClean="0">
                            <a:solidFill>
                              <a:srgbClr val="000000"/>
                            </a:solidFill>
                            <a:latin typeface="Cambria Math" panose="02040503050406030204" pitchFamily="18" charset="0"/>
                            <a:cs typeface="Times New Roman" panose="02020603050405020304" pitchFamily="18" charset="0"/>
                          </a:rPr>
                          <m:t>𝜔</m:t>
                        </m:r>
                      </m:e>
                      <m:sub>
                        <m:r>
                          <a:rPr lang="en-US" altLang="zh-CN" sz="2400" b="0" i="1" smtClean="0">
                            <a:solidFill>
                              <a:srgbClr val="000000"/>
                            </a:solidFill>
                            <a:latin typeface="Cambria Math" panose="02040503050406030204" pitchFamily="18" charset="0"/>
                            <a:cs typeface="Times New Roman" panose="02020603050405020304" pitchFamily="18" charset="0"/>
                          </a:rPr>
                          <m:t>𝑖</m:t>
                        </m:r>
                      </m:sub>
                      <m:sup>
                        <m:r>
                          <a:rPr lang="en-US" altLang="zh-CN" sz="2400" b="0" i="1" smtClean="0">
                            <a:solidFill>
                              <a:srgbClr val="000000"/>
                            </a:solidFill>
                            <a:latin typeface="Cambria Math" panose="02040503050406030204" pitchFamily="18" charset="0"/>
                            <a:cs typeface="Times New Roman" panose="02020603050405020304" pitchFamily="18" charset="0"/>
                          </a:rPr>
                          <m:t>𝑡</m:t>
                        </m:r>
                      </m:sup>
                    </m:sSubSup>
                  </m:oMath>
                </a14:m>
                <a:r>
                  <a:rPr lang="en-US" altLang="zh-CN" sz="2400" dirty="0">
                    <a:solidFill>
                      <a:srgbClr val="000000"/>
                    </a:solidFill>
                    <a:latin typeface="Times New Roman" panose="02020603050405020304" pitchFamily="18" charset="0"/>
                    <a:cs typeface="Times New Roman" panose="02020603050405020304" pitchFamily="18" charset="0"/>
                  </a:rPr>
                  <a:t>, and must select a discrete environment action </a:t>
                </a:r>
                <a14:m>
                  <m:oMath xmlns:m="http://schemas.openxmlformats.org/officeDocument/2006/math">
                    <m:sSubSup>
                      <m:sSubSupPr>
                        <m:ctrlPr>
                          <a:rPr lang="en-US" altLang="zh-CN" sz="2400" i="1">
                            <a:solidFill>
                              <a:srgbClr val="000000"/>
                            </a:solidFill>
                            <a:latin typeface="Cambria Math" panose="02040503050406030204" pitchFamily="18" charset="0"/>
                            <a:cs typeface="Times New Roman" panose="02020603050405020304" pitchFamily="18" charset="0"/>
                          </a:rPr>
                        </m:ctrlPr>
                      </m:sSubSupPr>
                      <m:e>
                        <m:r>
                          <a:rPr lang="en-US" altLang="zh-CN" sz="2400" b="0" i="1" smtClean="0">
                            <a:solidFill>
                              <a:srgbClr val="000000"/>
                            </a:solidFill>
                            <a:latin typeface="Cambria Math" panose="02040503050406030204" pitchFamily="18" charset="0"/>
                            <a:cs typeface="Times New Roman" panose="02020603050405020304" pitchFamily="18" charset="0"/>
                          </a:rPr>
                          <m:t>𝑎</m:t>
                        </m:r>
                      </m:e>
                      <m:sub>
                        <m:r>
                          <a:rPr lang="en-US" altLang="zh-CN" sz="2400" i="1">
                            <a:solidFill>
                              <a:srgbClr val="000000"/>
                            </a:solidFill>
                            <a:latin typeface="Cambria Math" panose="02040503050406030204" pitchFamily="18" charset="0"/>
                            <a:cs typeface="Times New Roman" panose="02020603050405020304" pitchFamily="18" charset="0"/>
                          </a:rPr>
                          <m:t>𝑖</m:t>
                        </m:r>
                      </m:sub>
                      <m:sup>
                        <m:r>
                          <a:rPr lang="en-US" altLang="zh-CN" sz="2400" i="1">
                            <a:solidFill>
                              <a:srgbClr val="000000"/>
                            </a:solidFill>
                            <a:latin typeface="Cambria Math" panose="02040503050406030204" pitchFamily="18" charset="0"/>
                            <a:cs typeface="Times New Roman" panose="02020603050405020304" pitchFamily="18" charset="0"/>
                          </a:rPr>
                          <m:t>𝑡</m:t>
                        </m:r>
                      </m:sup>
                    </m:sSubSup>
                    <m:r>
                      <a:rPr lang="en-US" altLang="zh-CN" sz="2400" i="1">
                        <a:solidFill>
                          <a:srgbClr val="000000"/>
                        </a:solidFill>
                        <a:latin typeface="Cambria Math" panose="02040503050406030204" pitchFamily="18" charset="0"/>
                        <a:cs typeface="Times New Roman" panose="02020603050405020304" pitchFamily="18" charset="0"/>
                      </a:rPr>
                      <m:t> </m:t>
                    </m:r>
                  </m:oMath>
                </a14:m>
                <a:r>
                  <a:rPr lang="en-US" altLang="zh-CN" sz="2400" dirty="0">
                    <a:solidFill>
                      <a:srgbClr val="000000"/>
                    </a:solidFill>
                    <a:latin typeface="Times New Roman" panose="02020603050405020304" pitchFamily="18" charset="0"/>
                    <a:cs typeface="Times New Roman" panose="02020603050405020304" pitchFamily="18" charset="0"/>
                  </a:rPr>
                  <a:t>and send a continuous communication message</a:t>
                </a:r>
                <a:r>
                  <a:rPr lang="en-US" altLang="zh-CN" sz="2400" dirty="0">
                    <a:solidFill>
                      <a:srgbClr val="000000"/>
                    </a:solidFill>
                    <a:cs typeface="Times New Roman" panose="02020603050405020304" pitchFamily="18" charset="0"/>
                  </a:rPr>
                  <a:t> </a:t>
                </a:r>
                <a14:m>
                  <m:oMath xmlns:m="http://schemas.openxmlformats.org/officeDocument/2006/math">
                    <m:sSubSup>
                      <m:sSubSupPr>
                        <m:ctrlPr>
                          <a:rPr lang="en-US" altLang="zh-CN" sz="2400" i="1">
                            <a:solidFill>
                              <a:srgbClr val="000000"/>
                            </a:solidFill>
                            <a:latin typeface="Cambria Math" panose="02040503050406030204" pitchFamily="18" charset="0"/>
                            <a:cs typeface="Times New Roman" panose="02020603050405020304" pitchFamily="18" charset="0"/>
                          </a:rPr>
                        </m:ctrlPr>
                      </m:sSubSupPr>
                      <m:e>
                        <m:r>
                          <a:rPr lang="en-US" altLang="zh-CN" sz="2400" b="0" i="1" smtClean="0">
                            <a:solidFill>
                              <a:srgbClr val="000000"/>
                            </a:solidFill>
                            <a:latin typeface="Cambria Math" panose="02040503050406030204" pitchFamily="18" charset="0"/>
                            <a:cs typeface="Times New Roman" panose="02020603050405020304" pitchFamily="18" charset="0"/>
                          </a:rPr>
                          <m:t>𝑚</m:t>
                        </m:r>
                      </m:e>
                      <m:sub>
                        <m:r>
                          <a:rPr lang="en-US" altLang="zh-CN" sz="2400" i="1">
                            <a:solidFill>
                              <a:srgbClr val="000000"/>
                            </a:solidFill>
                            <a:latin typeface="Cambria Math" panose="02040503050406030204" pitchFamily="18" charset="0"/>
                            <a:cs typeface="Times New Roman" panose="02020603050405020304" pitchFamily="18" charset="0"/>
                          </a:rPr>
                          <m:t>𝑖</m:t>
                        </m:r>
                      </m:sub>
                      <m:sup>
                        <m:r>
                          <a:rPr lang="en-US" altLang="zh-CN" sz="2400" i="1">
                            <a:solidFill>
                              <a:srgbClr val="000000"/>
                            </a:solidFill>
                            <a:latin typeface="Cambria Math" panose="02040503050406030204" pitchFamily="18" charset="0"/>
                            <a:cs typeface="Times New Roman" panose="02020603050405020304" pitchFamily="18" charset="0"/>
                          </a:rPr>
                          <m:t>𝑡</m:t>
                        </m:r>
                      </m:sup>
                    </m:sSubSup>
                  </m:oMath>
                </a14:m>
                <a:r>
                  <a:rPr lang="en-US" altLang="zh-CN" sz="2400" dirty="0">
                    <a:solidFill>
                      <a:srgbClr val="000000"/>
                    </a:solidFill>
                    <a:latin typeface="Times New Roman" panose="02020603050405020304" pitchFamily="18" charset="0"/>
                    <a:cs typeface="Times New Roman" panose="02020603050405020304" pitchFamily="18" charset="0"/>
                  </a:rPr>
                  <a:t>, received by other agents at the next timestep, in order to maximize global reward </a:t>
                </a:r>
                <a14:m>
                  <m:oMath xmlns:m="http://schemas.openxmlformats.org/officeDocument/2006/math">
                    <m:sSub>
                      <m:sSubPr>
                        <m:ctrlPr>
                          <a:rPr lang="en-US" altLang="zh-CN" sz="2400" i="1" smtClean="0">
                            <a:solidFill>
                              <a:srgbClr val="000000"/>
                            </a:solidFill>
                            <a:latin typeface="Cambria Math" panose="02040503050406030204" pitchFamily="18" charset="0"/>
                            <a:cs typeface="Times New Roman" panose="02020603050405020304" pitchFamily="18" charset="0"/>
                          </a:rPr>
                        </m:ctrlPr>
                      </m:sSubPr>
                      <m:e>
                        <m:r>
                          <a:rPr lang="en-US" altLang="zh-CN" sz="2400" b="0" i="1" smtClean="0">
                            <a:solidFill>
                              <a:srgbClr val="000000"/>
                            </a:solidFill>
                            <a:latin typeface="Cambria Math" panose="02040503050406030204" pitchFamily="18" charset="0"/>
                            <a:cs typeface="Times New Roman" panose="02020603050405020304" pitchFamily="18" charset="0"/>
                          </a:rPr>
                          <m:t>𝑟</m:t>
                        </m:r>
                      </m:e>
                      <m:sub>
                        <m:r>
                          <a:rPr lang="en-US" altLang="zh-CN" sz="2400" b="0" i="1" smtClean="0">
                            <a:solidFill>
                              <a:srgbClr val="000000"/>
                            </a:solidFill>
                            <a:latin typeface="Cambria Math" panose="02040503050406030204" pitchFamily="18" charset="0"/>
                            <a:cs typeface="Times New Roman" panose="02020603050405020304" pitchFamily="18" charset="0"/>
                          </a:rPr>
                          <m:t>𝑡</m:t>
                        </m:r>
                      </m:sub>
                    </m:sSub>
                  </m:oMath>
                </a14:m>
                <a:r>
                  <a:rPr lang="en-US" altLang="zh-CN" sz="2400" dirty="0">
                    <a:solidFill>
                      <a:srgbClr val="000000"/>
                    </a:solidFill>
                    <a:latin typeface="Times New Roman" panose="02020603050405020304" pitchFamily="18" charset="0"/>
                    <a:cs typeface="Times New Roman" panose="02020603050405020304" pitchFamily="18" charset="0"/>
                  </a:rPr>
                  <a:t>. </a:t>
                </a:r>
              </a:p>
            </p:txBody>
          </p:sp>
        </mc:Choice>
        <mc:Fallback xmlns="">
          <p:sp>
            <p:nvSpPr>
              <p:cNvPr id="4" name="矩形 3"/>
              <p:cNvSpPr>
                <a:spLocks noRot="1" noChangeAspect="1" noMove="1" noResize="1" noEditPoints="1" noAdjustHandles="1" noChangeArrowheads="1" noChangeShapeType="1" noTextEdit="1"/>
              </p:cNvSpPr>
              <p:nvPr/>
            </p:nvSpPr>
            <p:spPr>
              <a:xfrm>
                <a:off x="171874" y="912926"/>
                <a:ext cx="8799616" cy="3579441"/>
              </a:xfrm>
              <a:prstGeom prst="rect">
                <a:avLst/>
              </a:prstGeom>
              <a:blipFill>
                <a:blip r:embed="rId2"/>
                <a:stretch>
                  <a:fillRect l="-900" t="-1363" r="-1870" b="-3066"/>
                </a:stretch>
              </a:blipFill>
            </p:spPr>
            <p:txBody>
              <a:bodyPr/>
              <a:lstStyle/>
              <a:p>
                <a:r>
                  <a:rPr lang="zh-CN" altLang="en-US">
                    <a:noFill/>
                  </a:rPr>
                  <a:t> </a:t>
                </a:r>
              </a:p>
            </p:txBody>
          </p:sp>
        </mc:Fallback>
      </mc:AlternateContent>
      <p:pic>
        <p:nvPicPr>
          <p:cNvPr id="8" name="图片 7" descr="图片1"/>
          <p:cNvPicPr>
            <a:picLocks noChangeAspect="1"/>
          </p:cNvPicPr>
          <p:nvPr/>
        </p:nvPicPr>
        <p:blipFill>
          <a:blip r:embed="rId3"/>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Das, Abhishek, et al. "Tarmac: Targeted multi-agent communication." International Conference on Machine Learning. PMLR, 2019.</a:t>
            </a:r>
          </a:p>
        </p:txBody>
      </p:sp>
    </p:spTree>
    <p:extLst>
      <p:ext uri="{BB962C8B-B14F-4D97-AF65-F5344CB8AC3E}">
        <p14:creationId xmlns:p14="http://schemas.microsoft.com/office/powerpoint/2010/main" val="360541837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bwMode="auto">
          <a:xfrm>
            <a:off x="1024316" y="55741"/>
            <a:ext cx="1536539" cy="1536539"/>
          </a:xfrm>
          <a:prstGeom prst="ellipse">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5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矩形 14"/>
          <p:cNvSpPr/>
          <p:nvPr/>
        </p:nvSpPr>
        <p:spPr>
          <a:xfrm>
            <a:off x="0" y="-6445"/>
            <a:ext cx="9144000" cy="728243"/>
          </a:xfrm>
          <a:prstGeom prst="rect">
            <a:avLst/>
          </a:prstGeom>
          <a:solidFill>
            <a:srgbClr val="0952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00" b="0" i="0" u="none" strike="noStrike" kern="1200" cap="none" spc="0" normalizeH="0" baseline="0" noProof="0">
              <a:ln>
                <a:noFill/>
              </a:ln>
              <a:solidFill>
                <a:srgbClr val="FFFFFF"/>
              </a:solidFill>
              <a:effectLst/>
              <a:uLnTx/>
              <a:uFillTx/>
              <a:latin typeface="+mn-lt"/>
              <a:ea typeface="+mn-ea"/>
              <a:cs typeface="+mn-cs"/>
            </a:endParaRPr>
          </a:p>
        </p:txBody>
      </p:sp>
      <p:sp>
        <p:nvSpPr>
          <p:cNvPr id="5" name="文本框 10"/>
          <p:cNvSpPr txBox="1"/>
          <p:nvPr/>
        </p:nvSpPr>
        <p:spPr>
          <a:xfrm>
            <a:off x="0" y="26670"/>
            <a:ext cx="9143365" cy="645160"/>
          </a:xfrm>
          <a:prstGeom prst="rect">
            <a:avLst/>
          </a:prstGeom>
          <a:noFill/>
          <a:ln w="9525">
            <a:noFill/>
          </a:ln>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Multi-Agent RL</a:t>
            </a:r>
            <a:endParaRPr kumimoji="1" lang="zh-CN" altLang="en-US" sz="3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8" name="图片 7" descr="图片1"/>
          <p:cNvPicPr>
            <a:picLocks noChangeAspect="1"/>
          </p:cNvPicPr>
          <p:nvPr/>
        </p:nvPicPr>
        <p:blipFill>
          <a:blip r:embed="rId2"/>
          <a:stretch>
            <a:fillRect/>
          </a:stretch>
        </p:blipFill>
        <p:spPr>
          <a:xfrm>
            <a:off x="8402128" y="1"/>
            <a:ext cx="728916" cy="728916"/>
          </a:xfrm>
          <a:prstGeom prst="rect">
            <a:avLst/>
          </a:prstGeom>
        </p:spPr>
      </p:pic>
      <p:sp>
        <p:nvSpPr>
          <p:cNvPr id="13" name="文本框 12">
            <a:extLst>
              <a:ext uri="{FF2B5EF4-FFF2-40B4-BE49-F238E27FC236}">
                <a16:creationId xmlns:a16="http://schemas.microsoft.com/office/drawing/2014/main" id="{43A1938F-2A57-D8AB-E7DC-CBE72991B3E7}"/>
              </a:ext>
            </a:extLst>
          </p:cNvPr>
          <p:cNvSpPr txBox="1"/>
          <p:nvPr/>
        </p:nvSpPr>
        <p:spPr>
          <a:xfrm>
            <a:off x="153230" y="6329332"/>
            <a:ext cx="8547133" cy="276999"/>
          </a:xfrm>
          <a:prstGeom prst="rect">
            <a:avLst/>
          </a:prstGeom>
          <a:noFill/>
        </p:spPr>
        <p:txBody>
          <a:bodyPr wrap="square">
            <a:spAutoFit/>
          </a:bodyPr>
          <a:lstStyle/>
          <a:p>
            <a:pPr marL="0" lvl="1" algn="ctr">
              <a:tabLst>
                <a:tab pos="758594" algn="l"/>
              </a:tabLst>
              <a:defRPr/>
            </a:pPr>
            <a:r>
              <a:rPr lang="en-US" altLang="zh-CN" sz="1200" dirty="0">
                <a:solidFill>
                  <a:srgbClr val="222222"/>
                </a:solidFill>
                <a:latin typeface="Times New Roman" panose="02020603050405020304" pitchFamily="18" charset="0"/>
                <a:cs typeface="Times New Roman" panose="02020603050405020304" pitchFamily="18" charset="0"/>
              </a:rPr>
              <a:t>Das, Abhishek, et al. "Tarmac: Targeted multi-agent communication." International Conference on Machine Learning. PMLR, 2019.</a:t>
            </a:r>
          </a:p>
        </p:txBody>
      </p:sp>
      <p:sp>
        <p:nvSpPr>
          <p:cNvPr id="7" name="矩形 6">
            <a:extLst>
              <a:ext uri="{FF2B5EF4-FFF2-40B4-BE49-F238E27FC236}">
                <a16:creationId xmlns:a16="http://schemas.microsoft.com/office/drawing/2014/main" id="{A4C971DF-F924-4833-7320-A4572719C4ED}"/>
              </a:ext>
            </a:extLst>
          </p:cNvPr>
          <p:cNvSpPr/>
          <p:nvPr/>
        </p:nvSpPr>
        <p:spPr>
          <a:xfrm>
            <a:off x="171874" y="912926"/>
            <a:ext cx="8799616" cy="461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4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TarMAC</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pic>
        <p:nvPicPr>
          <p:cNvPr id="10" name="图片 9">
            <a:extLst>
              <a:ext uri="{FF2B5EF4-FFF2-40B4-BE49-F238E27FC236}">
                <a16:creationId xmlns:a16="http://schemas.microsoft.com/office/drawing/2014/main" id="{C1388DC5-CF48-4FDE-F9A9-10B1CF7F8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6414"/>
            <a:ext cx="9144000" cy="4218660"/>
          </a:xfrm>
          <a:prstGeom prst="rect">
            <a:avLst/>
          </a:prstGeom>
        </p:spPr>
      </p:pic>
    </p:spTree>
    <p:extLst>
      <p:ext uri="{BB962C8B-B14F-4D97-AF65-F5344CB8AC3E}">
        <p14:creationId xmlns:p14="http://schemas.microsoft.com/office/powerpoint/2010/main" val="1259604310"/>
      </p:ext>
    </p:extLst>
  </p:cSld>
  <p:clrMapOvr>
    <a:masterClrMapping/>
  </p:clrMapOvr>
  <p:transition/>
</p:sld>
</file>

<file path=ppt/theme/theme1.xml><?xml version="1.0" encoding="utf-8"?>
<a:theme xmlns:a="http://schemas.openxmlformats.org/drawingml/2006/main" name="国际处">
  <a:themeElements>
    <a:clrScheme name="">
      <a:dk1>
        <a:srgbClr val="000000"/>
      </a:dk1>
      <a:lt1>
        <a:srgbClr val="FFFFFF"/>
      </a:lt1>
      <a:dk2>
        <a:srgbClr val="000000"/>
      </a:dk2>
      <a:lt2>
        <a:srgbClr val="108BD9"/>
      </a:lt2>
      <a:accent1>
        <a:srgbClr val="ADC610"/>
      </a:accent1>
      <a:accent2>
        <a:srgbClr val="002B60"/>
      </a:accent2>
      <a:accent3>
        <a:srgbClr val="FFFFFF"/>
      </a:accent3>
      <a:accent4>
        <a:srgbClr val="000000"/>
      </a:accent4>
      <a:accent5>
        <a:srgbClr val="D3DFAA"/>
      </a:accent5>
      <a:accent6>
        <a:srgbClr val="002656"/>
      </a:accent6>
      <a:hlink>
        <a:srgbClr val="A10058"/>
      </a:hlink>
      <a:folHlink>
        <a:srgbClr val="66BCAA"/>
      </a:folHlink>
    </a:clrScheme>
    <a:fontScheme name="21_Default Design">
      <a:majorFont>
        <a:latin typeface=""/>
        <a:ea typeface=""/>
        <a:cs typeface=""/>
      </a:majorFont>
      <a:minorFont>
        <a:latin typeface=""/>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en-US" sz="22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en-US" sz="22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10434</TotalTime>
  <Words>6684</Words>
  <Application>Microsoft Office PowerPoint</Application>
  <PresentationFormat>全屏显示(4:3)</PresentationFormat>
  <Paragraphs>770</Paragraphs>
  <Slides>104</Slides>
  <Notes>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104</vt:i4>
      </vt:variant>
    </vt:vector>
  </HeadingPairs>
  <TitlesOfParts>
    <vt:vector size="119" baseType="lpstr">
      <vt:lpstr>Superclarendon</vt:lpstr>
      <vt:lpstr>华文隶书</vt:lpstr>
      <vt:lpstr>微软雅黑</vt:lpstr>
      <vt:lpstr>Arial</vt:lpstr>
      <vt:lpstr>Bookman Old Style</vt:lpstr>
      <vt:lpstr>Calibri</vt:lpstr>
      <vt:lpstr>Cambria Math</vt:lpstr>
      <vt:lpstr>Poor Richard</vt:lpstr>
      <vt:lpstr>Tahoma</vt:lpstr>
      <vt:lpstr>Times</vt:lpstr>
      <vt:lpstr>Times New Roman</vt:lpstr>
      <vt:lpstr>Verdana</vt:lpstr>
      <vt:lpstr>Wingdings</vt:lpstr>
      <vt:lpstr>国际处</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Annabelle</dc:creator>
  <cp:lastModifiedBy>张 宇聪</cp:lastModifiedBy>
  <cp:revision>1758</cp:revision>
  <dcterms:created xsi:type="dcterms:W3CDTF">2018-03-13T01:09:00Z</dcterms:created>
  <dcterms:modified xsi:type="dcterms:W3CDTF">2022-12-08T08:14:22Z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2052-11.1.0.10024</vt:lpwstr>
  </property>
</Properties>
</file>